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8" r:id="rId3"/>
    <p:sldId id="290" r:id="rId4"/>
    <p:sldId id="449" r:id="rId5"/>
    <p:sldId id="444" r:id="rId6"/>
    <p:sldId id="446" r:id="rId7"/>
    <p:sldId id="445" r:id="rId8"/>
    <p:sldId id="326" r:id="rId9"/>
    <p:sldId id="371" r:id="rId10"/>
    <p:sldId id="442" r:id="rId11"/>
    <p:sldId id="447" r:id="rId12"/>
    <p:sldId id="448" r:id="rId13"/>
    <p:sldId id="453" r:id="rId14"/>
    <p:sldId id="305" r:id="rId15"/>
    <p:sldId id="439" r:id="rId16"/>
    <p:sldId id="456" r:id="rId17"/>
    <p:sldId id="443" r:id="rId18"/>
    <p:sldId id="285" r:id="rId19"/>
    <p:sldId id="457" r:id="rId20"/>
    <p:sldId id="426" r:id="rId21"/>
    <p:sldId id="451" r:id="rId22"/>
    <p:sldId id="419" r:id="rId23"/>
    <p:sldId id="347" r:id="rId24"/>
    <p:sldId id="455" r:id="rId25"/>
    <p:sldId id="436" r:id="rId26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iczka Katarzyna (zablokowane przeniesienie)" initials="PK(p" lastIdx="0" clrIdx="0">
    <p:extLst>
      <p:ext uri="{19B8F6BF-5375-455C-9EA6-DF929625EA0E}">
        <p15:presenceInfo xmlns:p15="http://schemas.microsoft.com/office/powerpoint/2012/main" userId="S-1-5-21-1044736821-1701013894-1606240830-11455" providerId="AD"/>
      </p:ext>
    </p:extLst>
  </p:cmAuthor>
  <p:cmAuthor id="2" name="Popiel Piotr" initials="PP" lastIdx="9" clrIdx="1">
    <p:extLst>
      <p:ext uri="{19B8F6BF-5375-455C-9EA6-DF929625EA0E}">
        <p15:presenceInfo xmlns:p15="http://schemas.microsoft.com/office/powerpoint/2012/main" userId="S-1-5-21-1044736821-1701013894-1606240830-115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FF56-8676-49CF-9450-C8B582B8C3B3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BE3A0-D29E-4A1B-8817-B37AE41C8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81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16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386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640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010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658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skład zespołu weszli również specjaliści na co dzień związani z pomocą psychologiczną – psycholodzy, psychoterapeuci, pedagodzy i przedstawiciele organizacji pozarządowych, w tym Uniwersytetu Trzeciego Wieku. To osoby z doświadczeniem, zaangażowane w temat, które chcą realnie wpływać na to, jak w naszym mieście dba się o dobrostan psychiczny. Będą pracować pro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publico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bono.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351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7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153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922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923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618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052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597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467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478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13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113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958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Rozbudowa obejmie blisko 2,4 km ulicy Architektów w dwóch etapach – od granicy miasta przy ul. Daszyńskiego do ul. Ciesielskiej, a następnie dalej w kierunku centrum Gliwic. Droga zyska jednolitą szerokość 5,5 m, nowe chodniki po obu stronach, 6 doświetlonych przejść dla pieszych i nowe oświetlenie ulicy.  Przebudowane zostaną skrzyżowania z ulicami Daszyńskiego, Ciesielską, Geodetów, Nauczycielską i Prawników oraz zjazdy publiczne i indywidualne. Przy jednej z krzyżówek przewidziano azyl dla pieszych. Zmodernizowana zostanie również cała infrastruktura podziemna. Nowa kanalizacja deszczowa zapewni retencję wód opadowych.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05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599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Budowa „Okrąglaka” trwa od ubiegłorocznych wakacji. Obiekt powstaje w otoczeniu parkowej zieleni, blisko centrum miasta, w miejscu chętnie odwiedzanym przez gliwiczan. Tworzony jest na planie ośmiokąta o powierzchni około 270 m², z dużymi przeszkleniami, dzięki którym będzie naturalnie współgrał z otoczeniem. W sezonie letnim dodatkową atrakcją będą zadaszone podcienia ze stolikami, które staną się przedłużeniem głównej sali konsumpcyjnej. Obiekt będzie dostosowany do potrzeb osób z niepełnosprawnościami. Starannie zagospodarowane zostanie także jego otoczenie. 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32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Przewidziana tam nowa droga dla rowerów połączy się z przyszłą ścieżką rowerową w rejonie stacji Gliwice-Łabędy. Dodatkowo (poza otrzymaną decyzją ZRID) wyremontowany zostanie fragment nawierzchni ul. Jachtowej – około 870 metrów między ulicami Strzelców Bytomskich i Toszecką – co stworzy wygodne i logiczne połączenie drogowe z możliwością przejazdu rowerem. Na ul. Strzelców Bytomskich pojawi się nowe oświetlenie uliczne oraz specjalne doświetlenie przejść dla pieszych. Wybudowane zostaną nowe perony autobusowe i przebudowane zostanie skrzyżowanie z ul. Nałkowskiej, co poprawi przejezdność autobusów. Całość zostanie uzupełniona o nowe nasadzenia zieleni.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334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709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640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862B-287A-4392-9579-F4E90BEF03C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25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FFDE40-036E-4038-BF85-1278C2A67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D1FE66-0FCC-4FA6-9628-FD15361DC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D69658-BB88-4C82-B12B-773A2D84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328083-D47B-4C85-901D-145D041E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0469B5-F006-4E99-92FB-77A59996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016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3DEECA-BD14-4BCC-ABDA-49C990687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E2F6A76-BF72-4C48-9DB1-D18D4F78B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69C28C-4E89-42F3-9F84-72CDF085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02B158-14A4-4D44-BE29-96F0D9AA8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9989FA-0401-479D-B05F-3CA8FFBB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679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0933A7A-934F-4077-9245-9A3DEA9F9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0D9AA13-684E-4B39-B092-575DA32C8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FD238F-D615-4388-945F-8351450A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FE0689-01D0-4D3C-866C-E795E34D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D384E1-35B9-477A-A44C-6BB12AF7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11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0F7012-B12F-4DC5-AAA1-3E4BCD9F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46DAC1-7686-4A22-B134-1DA93DC77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FA93A1-4DD4-4A89-9799-D974247D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ACFB37-B5EB-46E2-A14F-1B96052E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40B2E1-2F47-402A-BF55-2A7FFEE9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01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21FC3F-7676-4481-BA62-A853D1945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2E2D8FB-E1C7-4DD2-B66D-CE94468AE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2E5F92-2D48-4EE6-9594-029B910E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583FB1-914F-484D-93DE-712F16FD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756494-5993-4B24-88BF-B137FE65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807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C41FE2-1B4B-4F0F-84EB-9818CFFA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7B47A5-103B-4050-BD0B-9AD62685D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C51E453-94F7-4FF9-BEA9-0FC99B2D5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71D0F0-7993-4099-B7EE-0AE5154B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6DEE95-E71F-44F4-AEF4-5D693CBC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870B01-45BC-4747-91F3-46FE0056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74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200948-8FCB-42BC-A0AD-D26DDD0A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D34891-8038-4E87-9220-54CDC52BF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EB70F98-C5A4-4359-9C8C-E0E0CB624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E63823D-6353-49A3-91C3-F36426DFC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B7E85A5-9F71-46B7-8036-777BD7DA7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21A9DE9-3ACD-4D8B-88BD-51F494666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41C5742-0BC6-4EBD-A23C-ED431320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BAFFF0E-9573-4783-A226-5193B6BD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667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B6959F-BD0A-45A5-8015-0B4508D7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C3AE63A-D33D-44E4-9879-F0268E5C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10A9684-91CB-44D7-A591-12D3402E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88BCC7B-DB0D-4DEF-A547-0FCE05B9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01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050196D-4E50-4F65-BB9A-E06BDD87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46C7971-C5BF-4A4E-953D-AE729AA0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7558F8-5000-42BD-9C9C-5CD57FCF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693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36B80E-7015-4ADD-A1F6-9EC78558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280A27-1AB7-4E9B-89A6-8898070B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C252FA1-3707-499B-8290-1EB70459B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B9B88CF-2ECA-4ACA-A10F-34F64F6BF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F86CB4C-6920-4574-99BD-AD77F96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FE39BE-ACBF-4BC9-A3AA-B1308F4E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05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C51A66-D5B4-483D-AB21-94E5557BE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1822F09-17C5-47EC-B435-907E51638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CC5273A-6DBE-482A-A5D1-9055BA6B1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77D1AD-8281-452D-8A90-158252B7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CD9CB0F-CC7F-46C6-886B-7EB7F3B9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8F33D2-DC37-45F5-8E84-696190E2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8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D8213C0-D706-43FB-87A1-76A7BC5B5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7262313-C427-43BE-90A4-D981248E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526B6C-3D2F-466E-9CF0-3A65D52CD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93E75-D48A-469E-BD7B-C7982F6073C5}" type="datetimeFigureOut">
              <a:rPr lang="pl-PL" smtClean="0"/>
              <a:t>15.05.2025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0FBB52-F4FD-4AF3-AE32-C7E3718AE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A473E9-B7E9-4061-B246-F7B5DEAC1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D78AA-7FDD-43E8-A275-486915266AA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627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1CA0F3EF-2172-46AA-9882-7F22441CF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873" t="38966"/>
          <a:stretch/>
        </p:blipFill>
        <p:spPr>
          <a:xfrm>
            <a:off x="0" y="-111116"/>
            <a:ext cx="10677378" cy="696911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8DAC426-8878-4FAA-9B63-4CC1F48F3E3F}"/>
              </a:ext>
            </a:extLst>
          </p:cNvPr>
          <p:cNvSpPr txBox="1"/>
          <p:nvPr/>
        </p:nvSpPr>
        <p:spPr>
          <a:xfrm>
            <a:off x="7244721" y="4425414"/>
            <a:ext cx="398115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INFORMACJA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Z PRACY PREZYDENT</a:t>
            </a:r>
          </a:p>
          <a:p>
            <a:pPr algn="ctr"/>
            <a:r>
              <a:rPr lang="pl-PL" sz="2800" b="1" dirty="0">
                <a:solidFill>
                  <a:srgbClr val="134191"/>
                </a:solidFill>
                <a:latin typeface="Ubuntu" panose="020B0504030602030204" pitchFamily="34" charset="0"/>
              </a:rPr>
              <a:t>MIASTA GLIWICE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DA6D8A-30B0-46ED-BDDA-DB3A189C9C4B}"/>
              </a:ext>
            </a:extLst>
          </p:cNvPr>
          <p:cNvSpPr txBox="1"/>
          <p:nvPr/>
        </p:nvSpPr>
        <p:spPr>
          <a:xfrm>
            <a:off x="6222612" y="5814214"/>
            <a:ext cx="596939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134191"/>
                </a:solidFill>
                <a:latin typeface="Ubuntu" panose="020B0504030602030204" pitchFamily="34" charset="0"/>
              </a:rPr>
              <a:t>za okres od 25 kwietnia 2025 r. do 15 maja 2025 r.</a:t>
            </a:r>
          </a:p>
        </p:txBody>
      </p:sp>
    </p:spTree>
    <p:extLst>
      <p:ext uri="{BB962C8B-B14F-4D97-AF65-F5344CB8AC3E}">
        <p14:creationId xmlns:p14="http://schemas.microsoft.com/office/powerpoint/2010/main" val="103779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311400-CC78-447B-9658-27E5F5CDB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8995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8723" y="2005356"/>
            <a:ext cx="5638291" cy="4946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>Spotkania z pracodawcami, wsparcie doradców, konsultacje ze specjalistami rynku pracy oferującymi pomoc </a:t>
            </a:r>
            <a:br>
              <a:rPr lang="pl-PL" sz="2600" dirty="0"/>
            </a:br>
            <a:r>
              <a:rPr lang="pl-PL" sz="2600" dirty="0"/>
              <a:t>w poszukiwaniu zatrudnienia, </a:t>
            </a:r>
            <a:br>
              <a:rPr lang="pl-PL" sz="2600" dirty="0"/>
            </a:br>
            <a:r>
              <a:rPr lang="pl-PL" sz="2600" dirty="0"/>
              <a:t>rozmowy z przedstawicielami instytucji wspierających – </a:t>
            </a:r>
            <a:r>
              <a:rPr lang="pl-PL" sz="2600" b="1" dirty="0"/>
              <a:t>to wszystko znalazło się w ofercie XVI Gliwickich Targów Pracy dla Osób z Niepełnosprawnością, organizowanych przez Powiatowy Urząd Pracy w Gliwicach</a:t>
            </a:r>
            <a:r>
              <a:rPr lang="pl-PL" sz="2600" dirty="0"/>
              <a:t>, które </a:t>
            </a:r>
            <a:br>
              <a:rPr lang="pl-PL" sz="2600" dirty="0"/>
            </a:br>
            <a:r>
              <a:rPr lang="pl-PL" sz="2600" dirty="0"/>
              <a:t>odbyły się w hali widowiskowo-</a:t>
            </a:r>
            <a:br>
              <a:rPr lang="pl-PL" sz="2600" dirty="0"/>
            </a:br>
            <a:r>
              <a:rPr lang="pl-PL" sz="2600" dirty="0"/>
              <a:t>sportowej przy ul. Górnych Wałów.</a:t>
            </a:r>
          </a:p>
          <a:p>
            <a:pPr marL="0" lvl="0" indent="0">
              <a:buNone/>
            </a:pPr>
            <a:endParaRPr lang="pl-PL" dirty="0"/>
          </a:p>
        </p:txBody>
      </p:sp>
      <p:pic>
        <p:nvPicPr>
          <p:cNvPr id="9" name="Grafika 5">
            <a:extLst>
              <a:ext uri="{FF2B5EF4-FFF2-40B4-BE49-F238E27FC236}">
                <a16:creationId xmlns:a16="http://schemas.microsoft.com/office/drawing/2014/main" id="{00314477-A2B5-4D7D-A364-B45A4DFB2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2206"/>
          <a:stretch/>
        </p:blipFill>
        <p:spPr>
          <a:xfrm>
            <a:off x="-218136" y="0"/>
            <a:ext cx="3370765" cy="289339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156736F1-659C-4F94-98A9-A5FDA99421A1}"/>
              </a:ext>
            </a:extLst>
          </p:cNvPr>
          <p:cNvSpPr/>
          <p:nvPr/>
        </p:nvSpPr>
        <p:spPr>
          <a:xfrm>
            <a:off x="6451250" y="1301331"/>
            <a:ext cx="5177396" cy="580526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1D0CE08-399D-49DF-8102-561A4E731A64}"/>
              </a:ext>
            </a:extLst>
          </p:cNvPr>
          <p:cNvSpPr txBox="1"/>
          <p:nvPr/>
        </p:nvSpPr>
        <p:spPr>
          <a:xfrm>
            <a:off x="6398723" y="653528"/>
            <a:ext cx="537496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Oferta dla </a:t>
            </a:r>
            <a:b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sz="900" b="1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>  osób z niepełnosprawnością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C37DA0C9-2E01-4EF9-98C0-A29686956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3650" y="326461"/>
            <a:ext cx="1517115" cy="151711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2C41423-35BD-40D0-86C3-F28DA1B95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84F57B8-8640-454A-8899-077737E4FC2A}"/>
              </a:ext>
            </a:extLst>
          </p:cNvPr>
          <p:cNvSpPr/>
          <p:nvPr/>
        </p:nvSpPr>
        <p:spPr>
          <a:xfrm>
            <a:off x="3246095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Buksa / UM Gliwice</a:t>
            </a:r>
          </a:p>
        </p:txBody>
      </p:sp>
    </p:spTree>
    <p:extLst>
      <p:ext uri="{BB962C8B-B14F-4D97-AF65-F5344CB8AC3E}">
        <p14:creationId xmlns:p14="http://schemas.microsoft.com/office/powerpoint/2010/main" val="90552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999F905-F0D5-4290-84EB-674095A70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159" y="1601090"/>
            <a:ext cx="7302759" cy="52908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9D735F7-BAA8-4E3C-8991-B2C8568F18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189223" y="551021"/>
            <a:ext cx="12192001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411547" y="656695"/>
            <a:ext cx="3407784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800" b="1" dirty="0"/>
              <a:t>Dni Godności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80687" y="851744"/>
            <a:ext cx="5614315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0" y="1670230"/>
            <a:ext cx="6436311" cy="5013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5 maja obchodziliśmy Europejski </a:t>
            </a:r>
            <a:br>
              <a:rPr lang="pl-PL" sz="2400" dirty="0"/>
            </a:br>
            <a:r>
              <a:rPr lang="pl-PL" sz="2400" dirty="0"/>
              <a:t>Dzień Walki z Dyskryminacją Osób Niepełnosprawnych, a w Polsce także </a:t>
            </a:r>
            <a:br>
              <a:rPr lang="pl-PL" sz="2400" dirty="0"/>
            </a:br>
            <a:r>
              <a:rPr lang="pl-PL" sz="2400" dirty="0"/>
              <a:t>Dzień Godności Osób </a:t>
            </a:r>
            <a:br>
              <a:rPr lang="pl-PL" sz="2400" dirty="0"/>
            </a:br>
            <a:r>
              <a:rPr lang="pl-PL" sz="2400" dirty="0"/>
              <a:t>z Niepełnosprawnością Intelektualną. </a:t>
            </a:r>
          </a:p>
          <a:p>
            <a:pPr marL="0" indent="0">
              <a:buNone/>
            </a:pPr>
            <a:r>
              <a:rPr lang="pl-PL" sz="2400" b="1" dirty="0"/>
              <a:t>Do 17 maja w naszym mieście </a:t>
            </a:r>
            <a:br>
              <a:rPr lang="pl-PL" sz="2400" b="1" dirty="0"/>
            </a:br>
            <a:r>
              <a:rPr lang="pl-PL" sz="2400" b="1" dirty="0"/>
              <a:t>trwa 3. edycja Gliwickich Dni Godności </a:t>
            </a:r>
            <a:br>
              <a:rPr lang="pl-PL" sz="2400" b="1" dirty="0"/>
            </a:br>
            <a:r>
              <a:rPr lang="pl-PL" sz="2400" b="1" dirty="0"/>
              <a:t>Osób z Niepełnosprawnością</a:t>
            </a:r>
            <a:r>
              <a:rPr lang="pl-PL" sz="2400" dirty="0"/>
              <a:t>. </a:t>
            </a:r>
          </a:p>
          <a:p>
            <a:pPr marL="0" indent="0">
              <a:buNone/>
            </a:pPr>
            <a:r>
              <a:rPr lang="pl-PL" sz="2400" dirty="0"/>
              <a:t>W programie przewidziano liczne </a:t>
            </a:r>
            <a:br>
              <a:rPr lang="pl-PL" sz="2400" dirty="0"/>
            </a:br>
            <a:r>
              <a:rPr lang="pl-PL" sz="2400" dirty="0"/>
              <a:t>spotkania, warsztaty oraz imprezy </a:t>
            </a:r>
            <a:br>
              <a:rPr lang="pl-PL" sz="2400" dirty="0"/>
            </a:br>
            <a:r>
              <a:rPr lang="pl-PL" sz="2400" dirty="0"/>
              <a:t>integracyjne, m.in. spotkanie poświęcone </a:t>
            </a:r>
            <a:br>
              <a:rPr lang="pl-PL" sz="2400" dirty="0"/>
            </a:br>
            <a:r>
              <a:rPr lang="pl-PL" sz="2400" dirty="0"/>
              <a:t>pamięci gliwickiej artystki z niepełnosprawnościami Katarzyny </a:t>
            </a:r>
            <a:r>
              <a:rPr lang="pl-PL" sz="2400" dirty="0" err="1"/>
              <a:t>Warachim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oraz piknik integracyjny. </a:t>
            </a:r>
          </a:p>
          <a:p>
            <a:pPr lvl="0"/>
            <a:endParaRPr lang="pl-PL" sz="2000" dirty="0"/>
          </a:p>
        </p:txBody>
      </p:sp>
      <p:pic>
        <p:nvPicPr>
          <p:cNvPr id="14" name="Grafika 9">
            <a:extLst>
              <a:ext uri="{FF2B5EF4-FFF2-40B4-BE49-F238E27FC236}">
                <a16:creationId xmlns:a16="http://schemas.microsoft.com/office/drawing/2014/main" id="{CF28758D-4A13-4A34-855E-A1D7F3EF8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2043" y="327286"/>
            <a:ext cx="1517115" cy="1517115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8CB7B04-D347-4DB7-89FB-05FD9E6E4D29}"/>
              </a:ext>
            </a:extLst>
          </p:cNvPr>
          <p:cNvSpPr/>
          <p:nvPr/>
        </p:nvSpPr>
        <p:spPr>
          <a:xfrm>
            <a:off x="10000086" y="6306979"/>
            <a:ext cx="2237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UM Gliwice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0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C919008-0D2E-4167-B408-D9534B52A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671" y="1721093"/>
            <a:ext cx="7689208" cy="513690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827DD43-1299-42A3-A801-324EC19FA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84629" y="783220"/>
            <a:ext cx="11426179" cy="622096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6096000" y="794030"/>
            <a:ext cx="5530544" cy="867172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6313150" y="682025"/>
            <a:ext cx="5191230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Konsultacje z mieszkańcami</a:t>
            </a: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FADB635-5640-4E54-8796-46BB0FEE4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8" y="329864"/>
            <a:ext cx="1340700" cy="36310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7116" y="794030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69198"/>
            <a:ext cx="5700145" cy="4613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Trwają spotkania konsultacyjne </a:t>
            </a:r>
            <a:br>
              <a:rPr lang="pl-PL" b="1" dirty="0"/>
            </a:br>
            <a:r>
              <a:rPr lang="pl-PL" b="1" dirty="0"/>
              <a:t>w sprawie wyboru metody naliczania opłat za odpady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Najbliższe odbędą się:  </a:t>
            </a:r>
          </a:p>
          <a:p>
            <a:pPr lvl="0"/>
            <a:r>
              <a:rPr lang="pl-PL" dirty="0"/>
              <a:t>20 maja w Czechowicach, </a:t>
            </a:r>
          </a:p>
          <a:p>
            <a:pPr lvl="0"/>
            <a:r>
              <a:rPr lang="pl-PL" dirty="0"/>
              <a:t>22 maja w Ligocie Zabrskiej,</a:t>
            </a:r>
          </a:p>
          <a:p>
            <a:pPr lvl="0"/>
            <a:r>
              <a:rPr lang="pl-PL" dirty="0"/>
              <a:t>27 maja w Brzezince,</a:t>
            </a:r>
          </a:p>
          <a:p>
            <a:pPr lvl="0"/>
            <a:r>
              <a:rPr lang="pl-PL" dirty="0"/>
              <a:t>29 maja w Wilczym Gardle. </a:t>
            </a:r>
          </a:p>
          <a:p>
            <a:pPr marL="0" indent="0">
              <a:buNone/>
            </a:pPr>
            <a:r>
              <a:rPr lang="pl-PL" dirty="0"/>
              <a:t>Serdecznie zapraszam </a:t>
            </a:r>
            <a:br>
              <a:rPr lang="pl-PL" dirty="0"/>
            </a:br>
            <a:r>
              <a:rPr lang="pl-PL" dirty="0"/>
              <a:t>do wzięcia w nich udziału.</a:t>
            </a:r>
          </a:p>
          <a:p>
            <a:endParaRPr lang="pl-PL" sz="2200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65AB163-E0C1-4EE8-AAED-378AC9F3E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45360" y="516733"/>
            <a:ext cx="1517115" cy="151711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F11322-D44D-40FF-8362-A1AB8EEB31D5}"/>
              </a:ext>
            </a:extLst>
          </p:cNvPr>
          <p:cNvSpPr txBox="1"/>
          <p:nvPr/>
        </p:nvSpPr>
        <p:spPr>
          <a:xfrm>
            <a:off x="3358260" y="6304994"/>
            <a:ext cx="3373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Gliwice</a:t>
            </a:r>
          </a:p>
        </p:txBody>
      </p:sp>
    </p:spTree>
    <p:extLst>
      <p:ext uri="{BB962C8B-B14F-4D97-AF65-F5344CB8AC3E}">
        <p14:creationId xmlns:p14="http://schemas.microsoft.com/office/powerpoint/2010/main" val="407527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16B1BB8-2B90-4F0C-BB87-D443A8AAF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49" y="1044348"/>
            <a:ext cx="6554251" cy="58453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84760C9-1AA1-4E5C-8C6C-E52BE3CB9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1" y="131203"/>
            <a:ext cx="12192001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25058" y="558102"/>
            <a:ext cx="3668570" cy="835569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/>
              <a:t>Zielone zakupy 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80687" y="851744"/>
            <a:ext cx="5614315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73" y="1647650"/>
            <a:ext cx="4958720" cy="5013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600" b="1" dirty="0"/>
              <a:t>Od wczoraj gliwiczanie mają okazję robić zakupy bezpośrednio od lokalnych rolników </a:t>
            </a:r>
            <a:br>
              <a:rPr lang="pl-PL" sz="2600" b="1" dirty="0"/>
            </a:br>
            <a:r>
              <a:rPr lang="pl-PL" sz="2600" b="1" dirty="0"/>
              <a:t>i producentów zdrowej żywności w centrum miasta</a:t>
            </a:r>
            <a:r>
              <a:rPr lang="pl-PL" sz="2600" dirty="0"/>
              <a:t>. </a:t>
            </a:r>
            <a:br>
              <a:rPr lang="pl-PL" sz="2600" dirty="0"/>
            </a:br>
            <a:r>
              <a:rPr lang="pl-PL" sz="2600" dirty="0"/>
              <a:t>Popularny Targ na Zielonym </a:t>
            </a:r>
            <a:br>
              <a:rPr lang="pl-PL" sz="2600" dirty="0"/>
            </a:br>
            <a:r>
              <a:rPr lang="pl-PL" sz="2600" dirty="0"/>
              <a:t>aż do października w każdą środę odbywać się będzie również </a:t>
            </a:r>
            <a:br>
              <a:rPr lang="pl-PL" sz="2600" dirty="0"/>
            </a:br>
            <a:r>
              <a:rPr lang="pl-PL" sz="2600" dirty="0"/>
              <a:t>na placu Krakowskim. </a:t>
            </a:r>
          </a:p>
          <a:p>
            <a:pPr marL="0" indent="0">
              <a:buNone/>
            </a:pPr>
            <a:r>
              <a:rPr lang="pl-PL" sz="2600" dirty="0"/>
              <a:t>W soboty natomiast, tak jak do </a:t>
            </a:r>
            <a:br>
              <a:rPr lang="pl-PL" sz="2600" dirty="0"/>
            </a:br>
            <a:r>
              <a:rPr lang="pl-PL" sz="2600" dirty="0"/>
              <a:t>tej pory, ekologiczne zakupy </a:t>
            </a:r>
            <a:br>
              <a:rPr lang="pl-PL" sz="2600" dirty="0"/>
            </a:br>
            <a:r>
              <a:rPr lang="pl-PL" sz="2600" dirty="0"/>
              <a:t>można robić w Hali Modeli GZUT przy ul. Robotniczej.</a:t>
            </a:r>
          </a:p>
        </p:txBody>
      </p:sp>
      <p:pic>
        <p:nvPicPr>
          <p:cNvPr id="14" name="Grafika 9">
            <a:extLst>
              <a:ext uri="{FF2B5EF4-FFF2-40B4-BE49-F238E27FC236}">
                <a16:creationId xmlns:a16="http://schemas.microsoft.com/office/drawing/2014/main" id="{CF28758D-4A13-4A34-855E-A1D7F3EF8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8861" y="327286"/>
            <a:ext cx="1517115" cy="15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27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404B9D8-6B8C-4EE2-AA72-04723A1C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499" y="1859427"/>
            <a:ext cx="7240555" cy="49985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DD1F005-ADF8-48E9-A7AB-2B2CC5FDF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962840" y="908097"/>
            <a:ext cx="11309017" cy="627038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1E05E18-D375-4EFE-A143-A7538CF4B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481665" y="843637"/>
            <a:ext cx="5106956" cy="78611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643" y="1924291"/>
            <a:ext cx="4702628" cy="42380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8000" b="1" dirty="0"/>
              <a:t>Powołałam zespół doradczo-koordynujący, który zajmie się opracowaniem </a:t>
            </a:r>
            <a:br>
              <a:rPr lang="pl-PL" sz="8000" b="1" dirty="0"/>
            </a:br>
            <a:r>
              <a:rPr lang="pl-PL" sz="8000" b="1" dirty="0"/>
              <a:t>i wdrażaniem Programu Zdrowia Psychicznego dla Gliwic na lata 2025–2032</a:t>
            </a:r>
            <a:r>
              <a:rPr lang="pl-PL" sz="8000" dirty="0"/>
              <a:t>. Dzięki temu powstanie spójna strategia działań na rzecz zdrowia psychicznego mieszkańców: dzieci i młodzieży, aktywnych zawodowo dorosłych oraz seniorów.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8000" dirty="0"/>
              <a:t>Na czele 17-osobowego zespołu koordynującego stanęła terapeutka </a:t>
            </a:r>
            <a:br>
              <a:rPr lang="pl-PL" sz="8000" dirty="0"/>
            </a:br>
            <a:r>
              <a:rPr lang="pl-PL" sz="8000" dirty="0"/>
              <a:t>i psycholog Marta Struzik-Zając, wicedyrektor Górnośląskiego Stowarzyszenia „Familia” o bogatym doświadczeniu praktycznym związanym</a:t>
            </a:r>
            <a:br>
              <a:rPr lang="pl-PL" sz="8000" dirty="0"/>
            </a:br>
            <a:r>
              <a:rPr lang="pl-PL" sz="8000" dirty="0"/>
              <a:t>z przygotowywaniem strategicznych dokumentów i analiz. </a:t>
            </a:r>
          </a:p>
          <a:p>
            <a:pPr marL="0" indent="0">
              <a:buNone/>
            </a:pPr>
            <a:endParaRPr lang="pl-PL" sz="2200" b="1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D39E24D-D640-48BC-9A7B-9FEB72E1CEDC}"/>
              </a:ext>
            </a:extLst>
          </p:cNvPr>
          <p:cNvSpPr/>
          <p:nvPr/>
        </p:nvSpPr>
        <p:spPr>
          <a:xfrm>
            <a:off x="4529001" y="6483158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48" y="856077"/>
            <a:ext cx="5452578" cy="535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bg1"/>
                </a:solidFill>
                <a:latin typeface="+mn-lt"/>
              </a:rPr>
              <a:t>Zespół rozpoczyna pracę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76074A8C-D32A-4D58-9401-B53A3575B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8991" y="483251"/>
            <a:ext cx="1512000" cy="1512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7A3B4ED6-6B80-425E-9DA0-AADEC58C52EC}"/>
              </a:ext>
            </a:extLst>
          </p:cNvPr>
          <p:cNvSpPr/>
          <p:nvPr/>
        </p:nvSpPr>
        <p:spPr>
          <a:xfrm>
            <a:off x="-20911" y="6404999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T. Królik / </a:t>
            </a:r>
            <a:r>
              <a:rPr lang="pl-PL" sz="1200" dirty="0" err="1">
                <a:solidFill>
                  <a:schemeClr val="bg1"/>
                </a:solidFill>
              </a:rPr>
              <a:t>Freepik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4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7FE779-F69E-45BB-BF21-773239D7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812" y="1919719"/>
            <a:ext cx="7487127" cy="496771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8C9AB59-0A0F-497E-AF92-4ABFC61E7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199998" y="870119"/>
            <a:ext cx="11744394" cy="6858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CC37C34F-4C35-47F6-9489-216B571BDC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88168" b="1538"/>
          <a:stretch/>
        </p:blipFill>
        <p:spPr>
          <a:xfrm flipH="1">
            <a:off x="10209130" y="0"/>
            <a:ext cx="1771505" cy="6887429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BBA6143C-670D-4567-9D80-B5D21D872C6F}"/>
              </a:ext>
            </a:extLst>
          </p:cNvPr>
          <p:cNvSpPr/>
          <p:nvPr/>
        </p:nvSpPr>
        <p:spPr>
          <a:xfrm>
            <a:off x="358153" y="804828"/>
            <a:ext cx="4850543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EFC3BF8-615E-4B21-BAC6-66AA2F306D89}"/>
              </a:ext>
            </a:extLst>
          </p:cNvPr>
          <p:cNvSpPr txBox="1">
            <a:spLocks/>
          </p:cNvSpPr>
          <p:nvPr/>
        </p:nvSpPr>
        <p:spPr>
          <a:xfrm>
            <a:off x="570158" y="602431"/>
            <a:ext cx="5614315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3400" b="1" dirty="0">
                <a:solidFill>
                  <a:schemeClr val="bg1"/>
                </a:solidFill>
                <a:latin typeface="+mn-lt"/>
              </a:rPr>
              <a:t>GOS zajmie się sportem</a:t>
            </a: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AB166BF-7D46-4FA2-BAA4-8B2CC2368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621" y="323534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07" y="1989269"/>
            <a:ext cx="5102906" cy="4762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/>
              <a:t>Pracujemy nad powołaniem nowej miejskiej jednostki do spraw sportu – Gliwickiego Ośrodka Sportu (GOS), </a:t>
            </a:r>
            <a:br>
              <a:rPr lang="pl-PL" sz="2400" dirty="0"/>
            </a:br>
            <a:r>
              <a:rPr lang="pl-PL" sz="2400" dirty="0"/>
              <a:t>który wzorem placówek działających </a:t>
            </a:r>
            <a:br>
              <a:rPr lang="pl-PL" sz="2400" dirty="0"/>
            </a:br>
            <a:r>
              <a:rPr lang="pl-PL" sz="2400" dirty="0"/>
              <a:t>w innych miastach zajmie się m.in. komunalną infrastrukturą sportową, organizacją wydarzeń sportowych </a:t>
            </a:r>
            <a:br>
              <a:rPr lang="pl-PL" sz="2400" dirty="0"/>
            </a:br>
            <a:r>
              <a:rPr lang="pl-PL" sz="2400" dirty="0"/>
              <a:t>i promocją aktywności fizycznej. </a:t>
            </a:r>
          </a:p>
          <a:p>
            <a:pPr marL="0" indent="0">
              <a:buNone/>
            </a:pPr>
            <a:r>
              <a:rPr lang="pl-PL" sz="2400" dirty="0"/>
              <a:t>Do 30 kwietnia trwały konsultacje przygotowanej propozycji statutu ośrodka. </a:t>
            </a:r>
          </a:p>
          <a:p>
            <a:endParaRPr lang="pl-PL" sz="2000" b="1" dirty="0">
              <a:solidFill>
                <a:srgbClr val="4C960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7423274" y="6257467"/>
            <a:ext cx="39255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kolaż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err="1">
                <a:solidFill>
                  <a:schemeClr val="bg1"/>
                </a:solidFill>
              </a:rPr>
              <a:t>M.Biel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Sikret</a:t>
            </a:r>
            <a:r>
              <a:rPr lang="en-US" sz="1200" dirty="0">
                <a:solidFill>
                  <a:schemeClr val="bg1"/>
                </a:solidFill>
              </a:rPr>
              <a:t>, M. </a:t>
            </a:r>
            <a:r>
              <a:rPr lang="en-US" sz="1200" dirty="0" err="1">
                <a:solidFill>
                  <a:schemeClr val="bg1"/>
                </a:solidFill>
              </a:rPr>
              <a:t>Buksa</a:t>
            </a:r>
            <a:r>
              <a:rPr lang="en-US" sz="1200" dirty="0">
                <a:solidFill>
                  <a:schemeClr val="bg1"/>
                </a:solidFill>
              </a:rPr>
              <a:t>/UM w </a:t>
            </a:r>
            <a:r>
              <a:rPr lang="en-US" sz="1200" dirty="0" err="1">
                <a:solidFill>
                  <a:schemeClr val="bg1"/>
                </a:solidFill>
              </a:rPr>
              <a:t>Gliwicach</a:t>
            </a:r>
            <a:r>
              <a:rPr lang="en-US" sz="1200" dirty="0">
                <a:solidFill>
                  <a:schemeClr val="bg1"/>
                </a:solidFill>
              </a:rPr>
              <a:t>, MZUK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02AA398-C5D2-46FE-BB72-53FAED1371EF}"/>
              </a:ext>
            </a:extLst>
          </p:cNvPr>
          <p:cNvSpPr/>
          <p:nvPr/>
        </p:nvSpPr>
        <p:spPr>
          <a:xfrm>
            <a:off x="120273" y="6449740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Baranowski/ UM w Gliwicach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BE302C25-149D-49DA-8A3C-39390A214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2913" y="323534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8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C0087A9-CE0B-42E2-B5BD-BC5EF2CB3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281" y="-395528"/>
            <a:ext cx="7849081" cy="676235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D65EBFD-634D-4423-9C31-73E4E9255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709129" y="-53913"/>
            <a:ext cx="12614989" cy="6964104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411547" y="656695"/>
            <a:ext cx="4235098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800" b="1" dirty="0"/>
              <a:t>Pobiegli dla dzieci 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880687" y="851744"/>
            <a:ext cx="5614315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089" y="327286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56" y="1820061"/>
            <a:ext cx="4517163" cy="5013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500" b="1" dirty="0"/>
              <a:t>Tłum uczestników </a:t>
            </a:r>
            <a:br>
              <a:rPr lang="pl-PL" sz="2500" b="1" dirty="0"/>
            </a:br>
            <a:r>
              <a:rPr lang="pl-PL" sz="2500" b="1" dirty="0"/>
              <a:t>zgromadziła również </a:t>
            </a:r>
            <a:br>
              <a:rPr lang="pl-PL" sz="2500" b="1" dirty="0"/>
            </a:br>
            <a:r>
              <a:rPr lang="pl-PL" sz="2500" b="1" dirty="0"/>
              <a:t>VIII edycja charytatywnego biegu św. Goara</a:t>
            </a:r>
            <a:r>
              <a:rPr lang="pl-PL" sz="2500" dirty="0"/>
              <a:t>. </a:t>
            </a:r>
            <a:br>
              <a:rPr lang="pl-PL" sz="2500" dirty="0"/>
            </a:br>
            <a:r>
              <a:rPr lang="pl-PL" sz="2500" dirty="0"/>
              <a:t>Zawodom, organizowanym </a:t>
            </a:r>
            <a:br>
              <a:rPr lang="pl-PL" sz="2500" dirty="0"/>
            </a:br>
            <a:r>
              <a:rPr lang="pl-PL" sz="2500" dirty="0"/>
              <a:t>przez Gliwickie Centrum </a:t>
            </a:r>
            <a:br>
              <a:rPr lang="pl-PL" sz="2500" dirty="0"/>
            </a:br>
            <a:r>
              <a:rPr lang="pl-PL" sz="2500" dirty="0"/>
              <a:t>Edukacyjno-Rehabilitacyjne, towarzyszyły liczne atrakcje </a:t>
            </a:r>
            <a:br>
              <a:rPr lang="pl-PL" sz="2500" dirty="0"/>
            </a:br>
            <a:r>
              <a:rPr lang="pl-PL" sz="2500" dirty="0"/>
              <a:t>dla całych rodzin. </a:t>
            </a:r>
            <a:br>
              <a:rPr lang="pl-PL" sz="2500" dirty="0"/>
            </a:br>
            <a:r>
              <a:rPr lang="pl-PL" sz="2500" dirty="0"/>
              <a:t>Dochód z charytatywnej zbiórki przeznaczony został na zakup wyposażenia placu zabaw GCER.</a:t>
            </a:r>
          </a:p>
          <a:p>
            <a:pPr lvl="0"/>
            <a:endParaRPr lang="pl-PL" sz="2000" dirty="0"/>
          </a:p>
        </p:txBody>
      </p:sp>
      <p:pic>
        <p:nvPicPr>
          <p:cNvPr id="14" name="Grafika 9">
            <a:extLst>
              <a:ext uri="{FF2B5EF4-FFF2-40B4-BE49-F238E27FC236}">
                <a16:creationId xmlns:a16="http://schemas.microsoft.com/office/drawing/2014/main" id="{CF28758D-4A13-4A34-855E-A1D7F3EF8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9515" y="327286"/>
            <a:ext cx="1517115" cy="1517115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8CB7B04-D347-4DB7-89FB-05FD9E6E4D29}"/>
              </a:ext>
            </a:extLst>
          </p:cNvPr>
          <p:cNvSpPr/>
          <p:nvPr/>
        </p:nvSpPr>
        <p:spPr>
          <a:xfrm>
            <a:off x="9811668" y="6111487"/>
            <a:ext cx="2237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UM Gliwice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68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D3DF6E8-38DD-471D-B570-59769F07F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9755" y="1329609"/>
            <a:ext cx="7763678" cy="557854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0995E13-8877-4A7B-A8C7-C8777498BF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765756" y="336962"/>
            <a:ext cx="11761077" cy="652103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6646294" y="626725"/>
            <a:ext cx="5097162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6739201" y="498805"/>
            <a:ext cx="5329140" cy="731665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l-PL" sz="3800" b="1" dirty="0">
                <a:solidFill>
                  <a:schemeClr val="bg1"/>
                </a:solidFill>
                <a:latin typeface="+mn-lt"/>
              </a:rPr>
              <a:t>Patriotycznie i radośnie</a:t>
            </a:r>
            <a:endParaRPr lang="pl-PL" sz="38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FADB635-5640-4E54-8796-46BB0FEE4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8" y="329864"/>
            <a:ext cx="1340700" cy="36310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7116" y="794030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8249" y="2132066"/>
            <a:ext cx="4872222" cy="4613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Gliwiczanie licznie </a:t>
            </a:r>
            <a:br>
              <a:rPr lang="pl-PL" b="1" dirty="0"/>
            </a:br>
            <a:r>
              <a:rPr lang="pl-PL" b="1" dirty="0"/>
              <a:t>wzięli udział w obchodach Święta Narodowego </a:t>
            </a:r>
            <a:br>
              <a:rPr lang="pl-PL" b="1" dirty="0"/>
            </a:br>
            <a:r>
              <a:rPr lang="pl-PL" b="1" dirty="0"/>
              <a:t>Trzeciego Maja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Program gliwickiej majówki wypełniły również atrakcje kulturalne, piknikowe </a:t>
            </a:r>
            <a:br>
              <a:rPr lang="pl-PL" dirty="0"/>
            </a:br>
            <a:r>
              <a:rPr lang="pl-PL" dirty="0"/>
              <a:t>i rodzinne.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65AB163-E0C1-4EE8-AAED-378AC9F3E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2427" y="516733"/>
            <a:ext cx="1517115" cy="151711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F11322-D44D-40FF-8362-A1AB8EEB31D5}"/>
              </a:ext>
            </a:extLst>
          </p:cNvPr>
          <p:cNvSpPr txBox="1"/>
          <p:nvPr/>
        </p:nvSpPr>
        <p:spPr>
          <a:xfrm>
            <a:off x="197637" y="6468852"/>
            <a:ext cx="3373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Buksa / UM Gliwice</a:t>
            </a:r>
          </a:p>
        </p:txBody>
      </p:sp>
    </p:spTree>
    <p:extLst>
      <p:ext uri="{BB962C8B-B14F-4D97-AF65-F5344CB8AC3E}">
        <p14:creationId xmlns:p14="http://schemas.microsoft.com/office/powerpoint/2010/main" val="3674164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D11B913-F562-487F-AB04-806DAD25B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510"/>
            <a:ext cx="7235656" cy="51784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DD2A262-120C-4736-853C-3EE378A82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313300" y="733694"/>
            <a:ext cx="11426179" cy="622096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773133" y="1026132"/>
            <a:ext cx="3595688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304" y="1169344"/>
            <a:ext cx="3421516" cy="535578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+mn-lt"/>
              </a:rPr>
              <a:t>Rakietki w ruch!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085" y="2115692"/>
            <a:ext cx="4691257" cy="4486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150 młodych mistrzów </a:t>
            </a:r>
            <a:br>
              <a:rPr lang="pl-PL" b="1" dirty="0"/>
            </a:br>
            <a:r>
              <a:rPr lang="pl-PL" b="1" dirty="0"/>
              <a:t>tenisa stołowego zmagało się </a:t>
            </a:r>
            <a:br>
              <a:rPr lang="pl-PL" b="1" dirty="0"/>
            </a:br>
            <a:r>
              <a:rPr lang="pl-PL" b="1" dirty="0"/>
              <a:t>o tytuł Mistrza Polski Juniorów w Tenisie Stołowym</a:t>
            </a:r>
            <a:r>
              <a:rPr lang="pl-PL" dirty="0"/>
              <a:t>. Zawody odbyły się w Centrum Sportowo-Kulturalnym „Łabędź”. </a:t>
            </a:r>
          </a:p>
          <a:p>
            <a:pPr marL="0" indent="0">
              <a:buNone/>
            </a:pPr>
            <a:r>
              <a:rPr lang="pl-PL" dirty="0"/>
              <a:t>Organizatorem zawodów</a:t>
            </a:r>
            <a:br>
              <a:rPr lang="pl-PL" dirty="0"/>
            </a:br>
            <a:r>
              <a:rPr lang="pl-PL" dirty="0"/>
              <a:t>był Śląski Związek </a:t>
            </a:r>
            <a:br>
              <a:rPr lang="pl-PL" dirty="0"/>
            </a:br>
            <a:r>
              <a:rPr lang="pl-PL" dirty="0"/>
              <a:t>Tenisa Stołowego.</a:t>
            </a:r>
          </a:p>
          <a:p>
            <a:pPr lvl="0"/>
            <a:endParaRPr lang="pl-PL" sz="2400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B0A6B620-0162-4F4E-9C18-D0C70571C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3164" y="484544"/>
            <a:ext cx="1512000" cy="151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9BBB8A7-6EEE-4FE8-8CD3-3A086D564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98AA809F-6662-41C5-83EF-716CB6FEEFBD}"/>
              </a:ext>
            </a:extLst>
          </p:cNvPr>
          <p:cNvSpPr/>
          <p:nvPr/>
        </p:nvSpPr>
        <p:spPr>
          <a:xfrm>
            <a:off x="1369668" y="6463338"/>
            <a:ext cx="1763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fot. </a:t>
            </a:r>
            <a:r>
              <a:rPr lang="pl-PL" sz="1200" dirty="0">
                <a:solidFill>
                  <a:schemeClr val="bg1"/>
                </a:solidFill>
              </a:rPr>
              <a:t>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pl-PL" sz="1200" dirty="0">
                <a:solidFill>
                  <a:schemeClr val="bg1"/>
                </a:solidFill>
              </a:rPr>
              <a:t> / UM Gliwice</a:t>
            </a:r>
          </a:p>
        </p:txBody>
      </p:sp>
    </p:spTree>
    <p:extLst>
      <p:ext uri="{BB962C8B-B14F-4D97-AF65-F5344CB8AC3E}">
        <p14:creationId xmlns:p14="http://schemas.microsoft.com/office/powerpoint/2010/main" val="1400384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C945AF7-323D-40A3-9B9B-A90868400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8563"/>
            <a:ext cx="7097486" cy="497943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2A812F9-7BDC-4D46-9A53-C2529FD3B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886764" y="923259"/>
            <a:ext cx="11426179" cy="622096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599854" y="758573"/>
            <a:ext cx="4870580" cy="840071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792" y="923259"/>
            <a:ext cx="4785982" cy="535578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+mn-lt"/>
              </a:rPr>
              <a:t>Piast w drodze do finału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743" y="2115692"/>
            <a:ext cx="4691257" cy="44861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/>
              <a:t>Drużyna Piasta Gliwice </a:t>
            </a:r>
            <a:r>
              <a:rPr lang="pl-PL" sz="2400" b="1" dirty="0" err="1"/>
              <a:t>Futsal</a:t>
            </a:r>
            <a:r>
              <a:rPr lang="pl-PL" sz="2400" b="1" dirty="0"/>
              <a:t> awansowała do półfinału fazy </a:t>
            </a:r>
            <a:br>
              <a:rPr lang="pl-PL" sz="2400" b="1" dirty="0"/>
            </a:br>
            <a:r>
              <a:rPr lang="pl-PL" sz="2400" b="1" dirty="0" err="1"/>
              <a:t>play</a:t>
            </a:r>
            <a:r>
              <a:rPr lang="pl-PL" sz="2400" b="1" dirty="0"/>
              <a:t>-off. </a:t>
            </a:r>
          </a:p>
          <a:p>
            <a:pPr marL="0" indent="0">
              <a:buNone/>
            </a:pPr>
            <a:r>
              <a:rPr lang="pl-PL" sz="2400" dirty="0"/>
              <a:t>Wczoraj zmierzyła się z obrońcą tytułu – Rekordem Bielsko-Białą.  Spotkanie to zakończyło się remisem. </a:t>
            </a:r>
          </a:p>
          <a:p>
            <a:pPr marL="0" indent="0">
              <a:buNone/>
            </a:pPr>
            <a:r>
              <a:rPr lang="pl-PL" sz="2400" dirty="0"/>
              <a:t>Gliwiczanie są o krok bliżej </a:t>
            </a:r>
            <a:br>
              <a:rPr lang="pl-PL" sz="2400" dirty="0"/>
            </a:br>
            <a:r>
              <a:rPr lang="pl-PL" sz="2400" dirty="0"/>
              <a:t>do wielkiego finału!</a:t>
            </a:r>
          </a:p>
          <a:p>
            <a:pPr marL="0" indent="0">
              <a:buNone/>
            </a:pPr>
            <a:r>
              <a:rPr lang="pl-PL" sz="2400" dirty="0"/>
              <a:t>O awansie może zdecydować już najbliższe, sobotnie spotkanie, </a:t>
            </a:r>
            <a:br>
              <a:rPr lang="pl-PL" sz="2400" dirty="0"/>
            </a:br>
            <a:r>
              <a:rPr lang="pl-PL" sz="2400" dirty="0"/>
              <a:t>które rozegrane zostanie </a:t>
            </a:r>
            <a:br>
              <a:rPr lang="pl-PL" sz="2400" dirty="0"/>
            </a:br>
            <a:r>
              <a:rPr lang="pl-PL" sz="2400" dirty="0"/>
              <a:t>w </a:t>
            </a:r>
            <a:r>
              <a:rPr lang="pl-PL" sz="2400" dirty="0" err="1"/>
              <a:t>PreZero</a:t>
            </a:r>
            <a:r>
              <a:rPr lang="pl-PL" sz="2400" dirty="0"/>
              <a:t> Arenie.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B0A6B620-0162-4F4E-9C18-D0C70571C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3164" y="484544"/>
            <a:ext cx="1512000" cy="151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9BBB8A7-6EEE-4FE8-8CD3-3A086D564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8B4A60C-9351-4A61-BF6D-5F28C86C8046}"/>
              </a:ext>
            </a:extLst>
          </p:cNvPr>
          <p:cNvSpPr/>
          <p:nvPr/>
        </p:nvSpPr>
        <p:spPr>
          <a:xfrm>
            <a:off x="408615" y="6446662"/>
            <a:ext cx="16587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Fot</a:t>
            </a:r>
            <a:r>
              <a:rPr lang="pl-PL" sz="1200" dirty="0">
                <a:solidFill>
                  <a:schemeClr val="bg1"/>
                </a:solidFill>
              </a:rPr>
              <a:t>. Piast Gliwice </a:t>
            </a:r>
            <a:r>
              <a:rPr lang="pl-PL" sz="1200" dirty="0" err="1">
                <a:solidFill>
                  <a:schemeClr val="bg1"/>
                </a:solidFill>
              </a:rPr>
              <a:t>Futsal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5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73709EC-D8B1-432A-A4AA-BA1D2B9A3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51165"/>
            <a:ext cx="3788229" cy="50138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0AA7C9A-2829-43CD-B55D-EA0F13EFC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820" y="1007706"/>
            <a:ext cx="6893169" cy="53922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4509AE4-A2D4-45B9-97EB-ACF406BF60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-107448" y="0"/>
            <a:ext cx="11426179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5429644" y="559456"/>
            <a:ext cx="6325126" cy="74566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5568275" y="391534"/>
            <a:ext cx="6186495" cy="868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bg1"/>
                </a:solidFill>
                <a:latin typeface="+mn-lt"/>
              </a:rPr>
              <a:t>Będzie bezpieczniej na drogach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349" y="1933270"/>
            <a:ext cx="5351255" cy="4508953"/>
          </a:xfrm>
        </p:spPr>
        <p:txBody>
          <a:bodyPr>
            <a:normAutofit fontScale="85000" lnSpcReduction="10000"/>
          </a:bodyPr>
          <a:lstStyle/>
          <a:p>
            <a:r>
              <a:rPr lang="pl-PL" b="1" dirty="0"/>
              <a:t>Gliwice otrzymały 17,4 mln zł unijnego wsparcia na rozbudowę inteligentnego systemu sterowania ruchem. </a:t>
            </a:r>
          </a:p>
          <a:p>
            <a:r>
              <a:rPr lang="pl-PL" dirty="0"/>
              <a:t>Dzięki środkom z Funduszy Europejskich zmodernizujemy ponad 70 skrzyżowań z sygnalizacją świetlną, wprowadzając nowe kamery </a:t>
            </a:r>
            <a:r>
              <a:rPr lang="pl-PL" dirty="0" err="1"/>
              <a:t>wideodetekcji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i bezdotykowe przyciski dla pieszych, rowerzystów i osób jeżdżących </a:t>
            </a:r>
            <a:br>
              <a:rPr lang="pl-PL" dirty="0"/>
            </a:br>
            <a:r>
              <a:rPr lang="pl-PL" dirty="0"/>
              <a:t>na hulajnogach. </a:t>
            </a:r>
          </a:p>
          <a:p>
            <a:r>
              <a:rPr lang="pl-PL" dirty="0"/>
              <a:t>Przygotowywane są już niezbędne dokumenty, aby jak najszybciej rozpocząć procedurę przetargową </a:t>
            </a:r>
            <a:br>
              <a:rPr lang="pl-PL" dirty="0"/>
            </a:br>
            <a:r>
              <a:rPr lang="pl-PL" dirty="0"/>
              <a:t>i wyłonić wykonawcę prac.</a:t>
            </a:r>
          </a:p>
          <a:p>
            <a:endParaRPr lang="pl-PL" sz="24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-440321" y="6037413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mat. ZDM w Gliwicach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40" y="415776"/>
            <a:ext cx="1506855" cy="15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F45CEC4-0AC7-438A-B17C-4E4EB78E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851" y="1044335"/>
            <a:ext cx="8758334" cy="58388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E4E0BF9-FE25-4393-B3AF-89B79587C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1" y="1"/>
            <a:ext cx="11452952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422516" y="733547"/>
            <a:ext cx="5330214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413657" y="708323"/>
            <a:ext cx="5682343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200" b="1" dirty="0">
                <a:solidFill>
                  <a:schemeClr val="bg1"/>
                </a:solidFill>
                <a:latin typeface="+mn-lt"/>
              </a:rPr>
              <a:t>  Spotkaliśmy się przy mogile</a:t>
            </a:r>
            <a:endParaRPr lang="pl-PL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33" y="377044"/>
            <a:ext cx="1504967" cy="1512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7096BC87-18B2-47EB-A901-75E54A87CC8D}"/>
              </a:ext>
            </a:extLst>
          </p:cNvPr>
          <p:cNvSpPr/>
          <p:nvPr/>
        </p:nvSpPr>
        <p:spPr>
          <a:xfrm>
            <a:off x="9600154" y="6253715"/>
            <a:ext cx="22814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S. </a:t>
            </a:r>
            <a:r>
              <a:rPr lang="pl-PL" sz="1200" dirty="0" err="1">
                <a:solidFill>
                  <a:schemeClr val="bg1"/>
                </a:solidFill>
              </a:rPr>
              <a:t>Michałuszek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379C7014-9488-4DB8-A9A1-02E71B74B376}"/>
              </a:ext>
            </a:extLst>
          </p:cNvPr>
          <p:cNvSpPr txBox="1">
            <a:spLocks/>
          </p:cNvSpPr>
          <p:nvPr/>
        </p:nvSpPr>
        <p:spPr>
          <a:xfrm>
            <a:off x="361829" y="1776023"/>
            <a:ext cx="4717579" cy="4754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/>
              <a:t>Tradycyjnie już uczniowie, kombatanci, przedstawiciele samorządu, służb mundurowych i mieszkańcy Gliwic oddali hołd więźniom </a:t>
            </a:r>
            <a:br>
              <a:rPr lang="pl-PL" b="1" dirty="0"/>
            </a:br>
            <a:r>
              <a:rPr lang="pl-PL" b="1" dirty="0"/>
              <a:t>KL Auschwitz-Birkenau, </a:t>
            </a:r>
            <a:br>
              <a:rPr lang="pl-PL" b="1" dirty="0"/>
            </a:br>
            <a:r>
              <a:rPr lang="pl-PL" b="1" dirty="0"/>
              <a:t>pomordowanym na trasie </a:t>
            </a:r>
            <a:br>
              <a:rPr lang="pl-PL" b="1" dirty="0"/>
            </a:br>
            <a:r>
              <a:rPr lang="pl-PL" b="1" dirty="0"/>
              <a:t>Marszu Śmierci.</a:t>
            </a:r>
            <a:r>
              <a:rPr lang="pl-PL" dirty="0"/>
              <a:t> </a:t>
            </a:r>
          </a:p>
          <a:p>
            <a:pPr marL="0" indent="0">
              <a:buNone/>
            </a:pPr>
            <a:r>
              <a:rPr lang="pl-PL" dirty="0"/>
              <a:t>Doroczne Spotkanie Pokoleń odbyło się przy zbiorowej mogile i pomniku </a:t>
            </a:r>
            <a:br>
              <a:rPr lang="pl-PL" dirty="0"/>
            </a:br>
            <a:r>
              <a:rPr lang="pl-PL" dirty="0"/>
              <a:t>na cmentarzu Centralnym. </a:t>
            </a:r>
          </a:p>
          <a:p>
            <a:pPr marL="0" indent="0">
              <a:buNone/>
            </a:pPr>
            <a:r>
              <a:rPr lang="pl-PL" dirty="0"/>
              <a:t>Organizatorem tej uroczystości była społeczność  Szkoły Podstawowej </a:t>
            </a:r>
            <a:br>
              <a:rPr lang="pl-PL" dirty="0"/>
            </a:br>
            <a:r>
              <a:rPr lang="pl-PL" dirty="0"/>
              <a:t>z Oddziałami Dwujęzycznymi nr 6 </a:t>
            </a:r>
            <a:br>
              <a:rPr lang="pl-PL" dirty="0"/>
            </a:br>
            <a:r>
              <a:rPr lang="pl-PL" dirty="0"/>
              <a:t>im. Noblistów Polskich. </a:t>
            </a:r>
          </a:p>
          <a:p>
            <a:pPr marL="0" indent="0">
              <a:buNone/>
            </a:pPr>
            <a:r>
              <a:rPr lang="pl-PL" dirty="0"/>
              <a:t>Wraz ze Śląską Kurator Oświaty Aleksandrą </a:t>
            </a:r>
            <a:r>
              <a:rPr lang="pl-PL" dirty="0" err="1"/>
              <a:t>Dylą</a:t>
            </a:r>
            <a:r>
              <a:rPr lang="pl-PL" dirty="0"/>
              <a:t> miałam przyjemność objąć to wydarzenie honorowym patronatem. </a:t>
            </a:r>
          </a:p>
        </p:txBody>
      </p:sp>
    </p:spTree>
    <p:extLst>
      <p:ext uri="{BB962C8B-B14F-4D97-AF65-F5344CB8AC3E}">
        <p14:creationId xmlns:p14="http://schemas.microsoft.com/office/powerpoint/2010/main" val="143934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CB2ECA4-1F4C-4F46-8207-B4BAFDF37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27" y="1043061"/>
            <a:ext cx="7963367" cy="58149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AEAF91-0C34-4940-8553-430C42154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627459" y="1"/>
            <a:ext cx="11452952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41707" y="733547"/>
            <a:ext cx="4288568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07624" y="708323"/>
            <a:ext cx="4491393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bg1"/>
                </a:solidFill>
                <a:latin typeface="+mn-lt"/>
              </a:rPr>
              <a:t>  Biegli z przesłaniem</a:t>
            </a:r>
            <a:endParaRPr lang="pl-PL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97" y="377044"/>
            <a:ext cx="1504967" cy="1512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7096BC87-18B2-47EB-A901-75E54A87CC8D}"/>
              </a:ext>
            </a:extLst>
          </p:cNvPr>
          <p:cNvSpPr/>
          <p:nvPr/>
        </p:nvSpPr>
        <p:spPr>
          <a:xfrm>
            <a:off x="9585560" y="6253715"/>
            <a:ext cx="12276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</a:t>
            </a:r>
            <a:r>
              <a:rPr lang="en-US" sz="1200" dirty="0" err="1">
                <a:solidFill>
                  <a:schemeClr val="bg1"/>
                </a:solidFill>
              </a:rPr>
              <a:t>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UM Gliwice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379C7014-9488-4DB8-A9A1-02E71B74B376}"/>
              </a:ext>
            </a:extLst>
          </p:cNvPr>
          <p:cNvSpPr txBox="1">
            <a:spLocks/>
          </p:cNvSpPr>
          <p:nvPr/>
        </p:nvSpPr>
        <p:spPr>
          <a:xfrm>
            <a:off x="212697" y="1789100"/>
            <a:ext cx="4491394" cy="4754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pl-PL" b="1" dirty="0"/>
              <a:t>Do Gliwic dotarła Sztafeta Pamięci </a:t>
            </a:r>
            <a:br>
              <a:rPr lang="pl-PL" b="1" dirty="0"/>
            </a:br>
            <a:r>
              <a:rPr lang="pl-PL" b="1" dirty="0"/>
              <a:t>i Pojednania, której uczestnicy </a:t>
            </a:r>
            <a:br>
              <a:rPr lang="pl-PL" b="1" dirty="0"/>
            </a:br>
            <a:r>
              <a:rPr lang="pl-PL" b="1" dirty="0"/>
              <a:t>w 80. rocznicę wyzwolenia nazistowskich obozów koncentracyjnych postanowili przebiec trasę od Dachau do Oświęcimia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Sztafetę tworzyli biegacze z Polski </a:t>
            </a:r>
            <a:br>
              <a:rPr lang="pl-PL" dirty="0"/>
            </a:br>
            <a:r>
              <a:rPr lang="pl-PL" dirty="0"/>
              <a:t>i Niemiec, a meta w Gliwicach wyznaczona została przy Radiostacji.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dirty="0"/>
              <a:t>Wspólnie z biegaczami złożyliśmy też wiązanki kwiatów pod pomnikiem – symbolicznym grobem ofiar </a:t>
            </a:r>
            <a:br>
              <a:rPr lang="pl-PL" dirty="0"/>
            </a:br>
            <a:r>
              <a:rPr lang="pl-PL" dirty="0"/>
              <a:t>Marszu Śmierci na cmentarzu </a:t>
            </a:r>
            <a:br>
              <a:rPr lang="pl-PL" dirty="0"/>
            </a:br>
            <a:r>
              <a:rPr lang="pl-PL" dirty="0"/>
              <a:t>w Bojkowie. </a:t>
            </a:r>
          </a:p>
        </p:txBody>
      </p:sp>
    </p:spTree>
    <p:extLst>
      <p:ext uri="{BB962C8B-B14F-4D97-AF65-F5344CB8AC3E}">
        <p14:creationId xmlns:p14="http://schemas.microsoft.com/office/powerpoint/2010/main" val="227704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ED805C8-AD8C-412F-AEEA-A02F4BBD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499" y="2068463"/>
            <a:ext cx="7207210" cy="484337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77CA4AF-B5D3-4F54-ADEB-D51A3F080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912642" y="1029119"/>
            <a:ext cx="1142617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0CB655-378E-44C1-83D2-6F7DABDD1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833" y="2126389"/>
            <a:ext cx="4371036" cy="47863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Za nami kolejne, wyjątkowe uroczystości w Ratuszu. </a:t>
            </a:r>
          </a:p>
          <a:p>
            <a:pPr marL="0" indent="0">
              <a:buNone/>
            </a:pPr>
            <a:r>
              <a:rPr lang="pl-PL" dirty="0"/>
              <a:t>Tym razem z gliwickimi parami </a:t>
            </a:r>
            <a:r>
              <a:rPr lang="pl-PL" b="1" dirty="0"/>
              <a:t>świętowaliśmy Kamienne </a:t>
            </a:r>
            <a:br>
              <a:rPr lang="pl-PL" b="1" dirty="0"/>
            </a:br>
            <a:r>
              <a:rPr lang="pl-PL" b="1" dirty="0"/>
              <a:t>i Diamentowe Gody oraz setne urodziny dwóch jubilatów</a:t>
            </a:r>
            <a:r>
              <a:rPr lang="pl-PL" dirty="0"/>
              <a:t>, którym najserdeczniejsze życzenia złożyła moja zastępczyni Agnieszka Dylewska.</a:t>
            </a:r>
          </a:p>
          <a:p>
            <a:pPr marL="0" indent="0">
              <a:buNone/>
            </a:pPr>
            <a:r>
              <a:rPr lang="pl-PL" b="1" dirty="0"/>
              <a:t>13 gliwickich par świętowało natomiast niedawno 50. rocznicę ślubu</a:t>
            </a:r>
            <a:r>
              <a:rPr lang="pl-PL" dirty="0"/>
              <a:t>. </a:t>
            </a:r>
            <a:br>
              <a:rPr lang="pl-PL" dirty="0"/>
            </a:br>
            <a:endParaRPr lang="pl-PL" dirty="0"/>
          </a:p>
          <a:p>
            <a:endParaRPr lang="pl-PL" sz="22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533231" y="787153"/>
            <a:ext cx="4906228" cy="847816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77502" y="788326"/>
            <a:ext cx="5399742" cy="605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800" b="1" dirty="0">
                <a:solidFill>
                  <a:srgbClr val="134191"/>
                </a:solidFill>
                <a:latin typeface="+mn-lt"/>
              </a:rPr>
              <a:t>  </a:t>
            </a:r>
            <a:r>
              <a:rPr lang="pl-PL" sz="3800" b="1" dirty="0">
                <a:solidFill>
                  <a:schemeClr val="bg1"/>
                </a:solidFill>
                <a:latin typeface="+mn-lt"/>
              </a:rPr>
              <a:t>Wyjątkowe jubileusze</a:t>
            </a:r>
            <a:endParaRPr lang="pl-PL" sz="3800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92" y="538335"/>
            <a:ext cx="1504967" cy="1512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286444" y="6204339"/>
            <a:ext cx="402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D. Nita-Garbiec / UM w Gliwicach</a:t>
            </a:r>
          </a:p>
        </p:txBody>
      </p:sp>
    </p:spTree>
    <p:extLst>
      <p:ext uri="{BB962C8B-B14F-4D97-AF65-F5344CB8AC3E}">
        <p14:creationId xmlns:p14="http://schemas.microsoft.com/office/powerpoint/2010/main" val="3846210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F07862A-23E4-4D4B-8669-C210A77A8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0931" y="1554473"/>
            <a:ext cx="7977223" cy="531921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D265750-0378-4958-B6CF-BB25D07340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359454" y="603296"/>
            <a:ext cx="11309017" cy="627038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FA6741B-501E-4D21-A26A-6C79A1AED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727973" y="603295"/>
            <a:ext cx="3768999" cy="77847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890" y="581307"/>
            <a:ext cx="3515119" cy="5827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bg1"/>
                </a:solidFill>
                <a:latin typeface="+mn-lt"/>
              </a:rPr>
              <a:t>Młodzi na scenie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144" y="1723882"/>
            <a:ext cx="5228096" cy="4819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/>
              <a:t>Koncert Galowy XXVI Wojewódzkich </a:t>
            </a:r>
            <a:br>
              <a:rPr lang="pl-PL" sz="2400" b="1" dirty="0"/>
            </a:br>
            <a:r>
              <a:rPr lang="pl-PL" sz="2400" b="1" dirty="0"/>
              <a:t>Prezentacji Artystycznych </a:t>
            </a:r>
            <a:r>
              <a:rPr lang="pl-PL" sz="2400" dirty="0"/>
              <a:t>– wyjątkowe wydarzenie, które co roku gromadzi utalentowanych młodych wokalistów </a:t>
            </a:r>
            <a:br>
              <a:rPr lang="pl-PL" sz="2400" dirty="0"/>
            </a:br>
            <a:r>
              <a:rPr lang="pl-PL" sz="2400" dirty="0"/>
              <a:t>i tancerzy - odbył się w Teatrze Miejskim </a:t>
            </a:r>
            <a:br>
              <a:rPr lang="pl-PL" sz="2400" dirty="0"/>
            </a:br>
            <a:r>
              <a:rPr lang="pl-PL" sz="2400" dirty="0"/>
              <a:t>w Gliwicach. </a:t>
            </a:r>
          </a:p>
          <a:p>
            <a:pPr marL="0" indent="0">
              <a:buNone/>
            </a:pPr>
            <a:r>
              <a:rPr lang="pl-PL" sz="2400" dirty="0"/>
              <a:t>Wieczór upłynął pod znakiem muzyki, </a:t>
            </a:r>
            <a:br>
              <a:rPr lang="pl-PL" sz="2400" dirty="0"/>
            </a:br>
            <a:r>
              <a:rPr lang="pl-PL" sz="2400" dirty="0"/>
              <a:t>tańca i młodzieńczej pasji. W jego trakcie </a:t>
            </a:r>
            <a:br>
              <a:rPr lang="pl-PL" sz="2400" dirty="0"/>
            </a:br>
            <a:r>
              <a:rPr lang="pl-PL" sz="2400" dirty="0"/>
              <a:t>na scenie zaprezentowali się laureaci tegorocznej edycji konkursu – uczestnicy wyłonieni podczas marcowego Dnia Muzyki w Bojkowie i kwietniowego Dnia Tańca w Łabędach. Miałam przyjemność pogratulować młodym artystom. </a:t>
            </a:r>
          </a:p>
          <a:p>
            <a:pPr marL="0" indent="0">
              <a:buNone/>
            </a:pPr>
            <a:endParaRPr lang="pl-PL" sz="1200" dirty="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4013714C-E3B8-4BD9-8926-EE79B242E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8172" y="289391"/>
            <a:ext cx="1512000" cy="1512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F8AA1D9-8A93-4DBA-BF05-805DE8350FE5}"/>
              </a:ext>
            </a:extLst>
          </p:cNvPr>
          <p:cNvSpPr/>
          <p:nvPr/>
        </p:nvSpPr>
        <p:spPr>
          <a:xfrm>
            <a:off x="359454" y="6404999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S. </a:t>
            </a:r>
            <a:r>
              <a:rPr lang="pl-PL" sz="1200" dirty="0" err="1">
                <a:solidFill>
                  <a:schemeClr val="bg1"/>
                </a:solidFill>
              </a:rPr>
              <a:t>Michałuszek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09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F6887CA-9097-4466-89FE-9EC33453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644" y="1073100"/>
            <a:ext cx="7911587" cy="57849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1545AB1-7CE4-4643-8AE8-FA61038AAA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471207" y="24100"/>
            <a:ext cx="12324431" cy="683658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80F96B7-D9F1-49E7-B8E8-317A5A6D9EA2}"/>
              </a:ext>
            </a:extLst>
          </p:cNvPr>
          <p:cNvSpPr/>
          <p:nvPr/>
        </p:nvSpPr>
        <p:spPr>
          <a:xfrm>
            <a:off x="7877978" y="863065"/>
            <a:ext cx="3241808" cy="130739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b="1" dirty="0"/>
              <a:t>  Tanecznie</a:t>
            </a:r>
            <a:br>
              <a:rPr lang="pl-PL" sz="3600" b="1" dirty="0"/>
            </a:br>
            <a:r>
              <a:rPr lang="pl-PL" sz="3600" b="1" dirty="0"/>
              <a:t>  i z uśmiechem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890E946-0D62-48A6-8651-DD89B5C36C1C}"/>
              </a:ext>
            </a:extLst>
          </p:cNvPr>
          <p:cNvSpPr txBox="1">
            <a:spLocks/>
          </p:cNvSpPr>
          <p:nvPr/>
        </p:nvSpPr>
        <p:spPr>
          <a:xfrm>
            <a:off x="6313150" y="682025"/>
            <a:ext cx="5191230" cy="867172"/>
          </a:xfrm>
          <a:prstGeom prst="rect">
            <a:avLst/>
          </a:prstGeom>
        </p:spPr>
        <p:txBody>
          <a:bodyPr vert="horz" lIns="91440" tIns="36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endParaRPr lang="pl-PL" sz="3400" b="1" dirty="0">
              <a:solidFill>
                <a:srgbClr val="134191"/>
              </a:solidFill>
              <a:latin typeface="+mn-lt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FADB635-5640-4E54-8796-46BB0FEE4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8" y="329864"/>
            <a:ext cx="1340700" cy="36310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47116" y="794030"/>
            <a:ext cx="670811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pl-PL" sz="3200" b="1" dirty="0">
                <a:solidFill>
                  <a:srgbClr val="134191"/>
                </a:solidFill>
                <a:latin typeface="+mn-lt"/>
              </a:rPr>
            </a:br>
            <a:r>
              <a:rPr lang="pl-PL" sz="3200" b="1" dirty="0">
                <a:solidFill>
                  <a:srgbClr val="134191"/>
                </a:solidFill>
                <a:latin typeface="+mn-lt"/>
              </a:rPr>
              <a:t>  </a:t>
            </a: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254" y="2403342"/>
            <a:ext cx="3975410" cy="4180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/>
              <a:t>Niezwykle radośnie, </a:t>
            </a:r>
            <a:br>
              <a:rPr lang="pl-PL" dirty="0"/>
            </a:br>
            <a:r>
              <a:rPr lang="pl-PL" dirty="0"/>
              <a:t>muzycznie i tanecznie </a:t>
            </a:r>
            <a:br>
              <a:rPr lang="pl-PL" dirty="0"/>
            </a:br>
            <a:r>
              <a:rPr lang="pl-PL" b="1" dirty="0"/>
              <a:t>gliwiczanie uczcili </a:t>
            </a:r>
            <a:br>
              <a:rPr lang="pl-PL" b="1" dirty="0"/>
            </a:br>
            <a:r>
              <a:rPr lang="pl-PL" b="1" dirty="0"/>
              <a:t>Dzień Europy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9 maja gliwicki Rynek wypełniły dźwięki największych przebojów </a:t>
            </a:r>
            <a:br>
              <a:rPr lang="pl-PL" dirty="0"/>
            </a:br>
            <a:r>
              <a:rPr lang="pl-PL" dirty="0"/>
              <a:t>oraz dobra energia </a:t>
            </a:r>
            <a:br>
              <a:rPr lang="pl-PL" dirty="0"/>
            </a:br>
            <a:r>
              <a:rPr lang="pl-PL" dirty="0"/>
              <a:t>i uśmiechy mieszkańców naszego miasta.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865AB163-E0C1-4EE8-AAED-378AC9F3E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8586" y="516733"/>
            <a:ext cx="1517115" cy="151711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F11322-D44D-40FF-8362-A1AB8EEB31D5}"/>
              </a:ext>
            </a:extLst>
          </p:cNvPr>
          <p:cNvSpPr txBox="1"/>
          <p:nvPr/>
        </p:nvSpPr>
        <p:spPr>
          <a:xfrm>
            <a:off x="4038586" y="6376327"/>
            <a:ext cx="1264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UM Gliwice</a:t>
            </a:r>
          </a:p>
        </p:txBody>
      </p:sp>
    </p:spTree>
    <p:extLst>
      <p:ext uri="{BB962C8B-B14F-4D97-AF65-F5344CB8AC3E}">
        <p14:creationId xmlns:p14="http://schemas.microsoft.com/office/powerpoint/2010/main" val="138071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08" y="-580915"/>
            <a:ext cx="12563444" cy="8230964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202908" y="4152452"/>
            <a:ext cx="6737295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pl-PL" sz="4000" b="1" dirty="0">
                <a:solidFill>
                  <a:srgbClr val="134191"/>
                </a:solidFill>
                <a:latin typeface="+mn-lt"/>
              </a:rPr>
              <a:t>Dziękuję za uwagę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-158164" y="4961590"/>
            <a:ext cx="6692551" cy="655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Katarzyna Kuczyńska-Budka</a:t>
            </a:r>
          </a:p>
          <a:p>
            <a:pPr algn="r">
              <a:lnSpc>
                <a:spcPct val="100000"/>
              </a:lnSpc>
            </a:pPr>
            <a:r>
              <a:rPr lang="pl-PL" sz="2000" dirty="0">
                <a:solidFill>
                  <a:srgbClr val="134191"/>
                </a:solidFill>
              </a:rPr>
              <a:t>Prezydent Gliwic</a:t>
            </a:r>
          </a:p>
        </p:txBody>
      </p:sp>
    </p:spTree>
    <p:extLst>
      <p:ext uri="{BB962C8B-B14F-4D97-AF65-F5344CB8AC3E}">
        <p14:creationId xmlns:p14="http://schemas.microsoft.com/office/powerpoint/2010/main" val="185497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29614E0-6EDB-4C9F-9014-3B6DD21E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686" y="1909678"/>
            <a:ext cx="7427124" cy="494832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C1C03AB-69FA-47A5-A449-5C9CE01B3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1" y="899836"/>
            <a:ext cx="1219200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1746297"/>
            <a:ext cx="5527262" cy="47332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3100" b="1" dirty="0"/>
              <a:t>Miasto Gliwice uzyskało prawie 12 mln zł dofinansowania z Rządowego Funduszu Rozwoju Dróg na długo wyczekiwaną rozbudowę ulicy Architektów</a:t>
            </a:r>
            <a:r>
              <a:rPr lang="pl-PL" sz="3100" dirty="0"/>
              <a:t>. </a:t>
            </a:r>
          </a:p>
          <a:p>
            <a:pPr marL="0" indent="0">
              <a:buNone/>
            </a:pPr>
            <a:r>
              <a:rPr lang="pl-PL" sz="3100" dirty="0"/>
              <a:t>Wraz z wojewodą śląskim Markiem Wójcikiem podpisaliśmy umowę, która otwiera drogę </a:t>
            </a:r>
            <a:br>
              <a:rPr lang="pl-PL" sz="3100" dirty="0"/>
            </a:br>
            <a:r>
              <a:rPr lang="pl-PL" sz="3100" dirty="0"/>
              <a:t>do przetargu i rozpoczęcia prac budowlanych. To inwestycja, która odmieni dzielnicę </a:t>
            </a:r>
            <a:br>
              <a:rPr lang="pl-PL" sz="3100" dirty="0"/>
            </a:br>
            <a:r>
              <a:rPr lang="pl-PL" sz="3100" dirty="0"/>
              <a:t>Ostropa i południowo-zachodnią </a:t>
            </a:r>
            <a:br>
              <a:rPr lang="pl-PL" sz="3100" dirty="0"/>
            </a:br>
            <a:r>
              <a:rPr lang="pl-PL" sz="3100" dirty="0"/>
              <a:t>część miasta.</a:t>
            </a:r>
            <a:r>
              <a:rPr lang="pl-PL" sz="3100" b="1" dirty="0"/>
              <a:t> </a:t>
            </a:r>
          </a:p>
          <a:p>
            <a:pPr marL="0" indent="0">
              <a:buNone/>
            </a:pPr>
            <a:r>
              <a:rPr lang="pl-PL" sz="3100" dirty="0"/>
              <a:t>Mamy już gotową dokumentację projektową. Wkrótce ogłoszony zostanie przetarg </a:t>
            </a:r>
            <a:br>
              <a:rPr lang="pl-PL" sz="3100" dirty="0"/>
            </a:br>
            <a:r>
              <a:rPr lang="pl-PL" sz="3100" dirty="0"/>
              <a:t>na wykonawcę. Po podpisaniu umowy </a:t>
            </a:r>
            <a:br>
              <a:rPr lang="pl-PL" sz="3100" dirty="0"/>
            </a:br>
            <a:r>
              <a:rPr lang="pl-PL" sz="3100" dirty="0"/>
              <a:t>z wybraną firmą, prace potrwają do </a:t>
            </a:r>
            <a:br>
              <a:rPr lang="pl-PL" sz="3100" dirty="0"/>
            </a:br>
            <a:r>
              <a:rPr lang="pl-PL" sz="3100" dirty="0"/>
              <a:t>24 miesięcy. Całość inwestycji kosztować będzie 24 mln zł, z czego prawie </a:t>
            </a:r>
            <a:br>
              <a:rPr lang="pl-PL" sz="3100" dirty="0"/>
            </a:br>
            <a:r>
              <a:rPr lang="pl-PL" sz="3100" dirty="0"/>
              <a:t>12 mln zł pokryje dofinansowanie </a:t>
            </a:r>
            <a:br>
              <a:rPr lang="pl-PL" sz="3100" dirty="0"/>
            </a:br>
            <a:r>
              <a:rPr lang="pl-PL" sz="3100" dirty="0"/>
              <a:t>z Rządowego Funduszu Rozwoju Dróg.</a:t>
            </a:r>
            <a:endParaRPr lang="pl-PL" sz="3100" b="1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8771610" y="6253715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en-US" sz="1200" dirty="0">
                <a:solidFill>
                  <a:schemeClr val="bg1"/>
                </a:solidFill>
              </a:rPr>
              <a:t>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81" y="433014"/>
            <a:ext cx="1506855" cy="1510729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879DB0D-99A6-4B6E-89C0-4339C08B0DCB}"/>
              </a:ext>
            </a:extLst>
          </p:cNvPr>
          <p:cNvSpPr/>
          <p:nvPr/>
        </p:nvSpPr>
        <p:spPr>
          <a:xfrm>
            <a:off x="491885" y="738497"/>
            <a:ext cx="6036786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12ED2CCA-4B80-418D-AE52-3023005FB9B5}"/>
              </a:ext>
            </a:extLst>
          </p:cNvPr>
          <p:cNvSpPr txBox="1">
            <a:spLocks/>
          </p:cNvSpPr>
          <p:nvPr/>
        </p:nvSpPr>
        <p:spPr>
          <a:xfrm>
            <a:off x="602844" y="708323"/>
            <a:ext cx="6819562" cy="53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bg1"/>
                </a:solidFill>
                <a:latin typeface="+mn-lt"/>
              </a:rPr>
              <a:t>Rozbudujemy ul. Architektów</a:t>
            </a:r>
            <a:endParaRPr lang="pl-PL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3C32193-EDD1-45B7-8AC9-7A1D15553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7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06F6BC1-B5C5-4210-9577-F59766460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58" y="1754155"/>
            <a:ext cx="7015852" cy="510384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6D334CF-8797-4602-909C-BE8818619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1029412" y="707448"/>
            <a:ext cx="11426179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7305180" y="777971"/>
            <a:ext cx="2480440" cy="74566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7410042" y="617576"/>
            <a:ext cx="2375578" cy="868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800" b="1" dirty="0">
                <a:solidFill>
                  <a:schemeClr val="bg1"/>
                </a:solidFill>
                <a:latin typeface="+mn-lt"/>
              </a:rPr>
              <a:t>Park start!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770" y="1898004"/>
            <a:ext cx="4815032" cy="45089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/>
              <a:t>Rozpoczyna się budowa Parku Zielonej Energii. </a:t>
            </a:r>
            <a:r>
              <a:rPr lang="pl-PL" sz="2400" dirty="0"/>
              <a:t>W ubiegłym tygodniu w Ratuszu zostały podpisane umowy z wykonawcami tej jednej z największych i najbardziej innowacyjnych inwestycji energetycznych w naszym regionie. </a:t>
            </a:r>
            <a:endParaRPr lang="pl-PL" sz="2400" b="1" dirty="0"/>
          </a:p>
          <a:p>
            <a:pPr marL="0" indent="0">
              <a:buNone/>
            </a:pPr>
            <a:r>
              <a:rPr lang="pl-PL" sz="2400" b="1" dirty="0"/>
              <a:t>Jej realizacja rozpocznie się we wrześniu tego roku</a:t>
            </a:r>
            <a:r>
              <a:rPr lang="pl-PL" sz="2400" dirty="0"/>
              <a:t>. Uruchomienie wielopaliwowego kotła, czyli serca Parku, przewidziano w lipcu 2028 roku. Farmy solarnej wraz z magazynem energii – </a:t>
            </a:r>
            <a:br>
              <a:rPr lang="pl-PL" sz="2400" dirty="0"/>
            </a:br>
            <a:r>
              <a:rPr lang="pl-PL" sz="2400" dirty="0"/>
              <a:t>w 2027 r.</a:t>
            </a:r>
          </a:p>
          <a:p>
            <a:endParaRPr lang="pl-PL" sz="24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9398997" y="6399982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R. Neumann From the Sky/UM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61" y="415776"/>
            <a:ext cx="1506855" cy="151072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90D34311-2B0F-4F74-9FCA-EB2D44DF246D}"/>
              </a:ext>
            </a:extLst>
          </p:cNvPr>
          <p:cNvSpPr/>
          <p:nvPr/>
        </p:nvSpPr>
        <p:spPr>
          <a:xfrm>
            <a:off x="4111386" y="6442224"/>
            <a:ext cx="2990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G. </a:t>
            </a:r>
            <a:r>
              <a:rPr lang="pl-PL" sz="1200" dirty="0" err="1">
                <a:solidFill>
                  <a:schemeClr val="bg1"/>
                </a:solidFill>
              </a:rPr>
              <a:t>Ożga</a:t>
            </a:r>
            <a:r>
              <a:rPr lang="pl-PL" sz="1200" dirty="0">
                <a:solidFill>
                  <a:schemeClr val="bg1"/>
                </a:solidFill>
              </a:rPr>
              <a:t> / UM Gliwice</a:t>
            </a:r>
          </a:p>
        </p:txBody>
      </p:sp>
    </p:spTree>
    <p:extLst>
      <p:ext uri="{BB962C8B-B14F-4D97-AF65-F5344CB8AC3E}">
        <p14:creationId xmlns:p14="http://schemas.microsoft.com/office/powerpoint/2010/main" val="3040066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AE66811-B371-4F73-8617-0B15E0E44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7521" y="1049537"/>
            <a:ext cx="7995163" cy="580846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956B18A-244E-4EA1-8E1D-123EECE9D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194198" y="0"/>
            <a:ext cx="11426179" cy="6858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096000" y="576172"/>
            <a:ext cx="5500347" cy="745660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200863" y="415777"/>
            <a:ext cx="6217152" cy="868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3600" b="1" dirty="0">
                <a:solidFill>
                  <a:schemeClr val="bg1"/>
                </a:solidFill>
                <a:latin typeface="+mn-lt"/>
              </a:rPr>
              <a:t>„Okrąglak” ma gospodarza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900" y="1898004"/>
            <a:ext cx="5651902" cy="4508953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/>
              <a:t>Firma ECLIPSE2 wygrała przetarg </a:t>
            </a:r>
            <a:br>
              <a:rPr lang="pl-PL" b="1" dirty="0"/>
            </a:br>
            <a:r>
              <a:rPr lang="pl-PL" b="1" dirty="0"/>
              <a:t>i wynajmie od miasta lokal </a:t>
            </a:r>
            <a:br>
              <a:rPr lang="pl-PL" b="1" dirty="0"/>
            </a:br>
            <a:r>
              <a:rPr lang="pl-PL" b="1" dirty="0"/>
              <a:t>w powstającym „Okrąglaku”. </a:t>
            </a:r>
          </a:p>
          <a:p>
            <a:r>
              <a:rPr lang="pl-PL" dirty="0"/>
              <a:t>Przeznaczeniem budynku przy placu Grunwaldzkim jest działalność gastronomiczna, z możliwością </a:t>
            </a:r>
            <a:br>
              <a:rPr lang="pl-PL" dirty="0"/>
            </a:br>
            <a:r>
              <a:rPr lang="pl-PL" dirty="0"/>
              <a:t>organizacji wydarzeń kulturalnych.</a:t>
            </a:r>
          </a:p>
          <a:p>
            <a:r>
              <a:rPr lang="pl-PL" dirty="0"/>
              <a:t>Obiekt okazjonalnie będzie udostępniany Radzie Dzielnicy, Miejskiej Bibliotece Publicznej </a:t>
            </a:r>
            <a:br>
              <a:rPr lang="pl-PL" dirty="0"/>
            </a:br>
            <a:r>
              <a:rPr lang="pl-PL" dirty="0"/>
              <a:t>i organizacjom pozarządowym. </a:t>
            </a:r>
          </a:p>
          <a:p>
            <a:r>
              <a:rPr lang="pl-PL" dirty="0"/>
              <a:t>Umowa najmu zostanie zawarta na 10 lat.</a:t>
            </a:r>
          </a:p>
          <a:p>
            <a:endParaRPr lang="pl-PL" sz="2400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9398997" y="6399982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R. Neumann From the Sky/UM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40" y="415776"/>
            <a:ext cx="1506855" cy="151072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90D34311-2B0F-4F74-9FCA-EB2D44DF246D}"/>
              </a:ext>
            </a:extLst>
          </p:cNvPr>
          <p:cNvSpPr/>
          <p:nvPr/>
        </p:nvSpPr>
        <p:spPr>
          <a:xfrm>
            <a:off x="242292" y="6224219"/>
            <a:ext cx="2990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M. Foltyn / UM Gliwice</a:t>
            </a:r>
          </a:p>
        </p:txBody>
      </p:sp>
    </p:spTree>
    <p:extLst>
      <p:ext uri="{BB962C8B-B14F-4D97-AF65-F5344CB8AC3E}">
        <p14:creationId xmlns:p14="http://schemas.microsoft.com/office/powerpoint/2010/main" val="126725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6EFDB5D-5E77-41DF-8A53-ECC03A68A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846" y="949581"/>
            <a:ext cx="7909656" cy="59322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C9256E6-66F2-4205-B3C7-A8AED82F5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447737" y="0"/>
            <a:ext cx="12192001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261256" y="836937"/>
            <a:ext cx="5956663" cy="702884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000" b="1" dirty="0"/>
              <a:t>Zmiany na ul. Strzelców Bytomskich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3" y="1943743"/>
            <a:ext cx="6355977" cy="49142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/>
              <a:t>Miasto otrzymało zezwolenie na rozbudowę </a:t>
            </a:r>
            <a:br>
              <a:rPr lang="pl-PL" dirty="0"/>
            </a:br>
            <a:r>
              <a:rPr lang="pl-PL" dirty="0"/>
              <a:t>ul. Strzelców Bytomskich o drogę rowerową </a:t>
            </a:r>
            <a:br>
              <a:rPr lang="pl-PL" dirty="0"/>
            </a:br>
            <a:r>
              <a:rPr lang="pl-PL" dirty="0"/>
              <a:t>i pieszo-rowerową. </a:t>
            </a:r>
          </a:p>
          <a:p>
            <a:pPr marL="0" indent="0">
              <a:buNone/>
            </a:pPr>
            <a:r>
              <a:rPr lang="pl-PL" dirty="0"/>
              <a:t>Zakres inwestycji obejmuje ponad </a:t>
            </a:r>
            <a:br>
              <a:rPr lang="pl-PL" dirty="0"/>
            </a:br>
            <a:r>
              <a:rPr lang="pl-PL" dirty="0"/>
              <a:t>2-kilometrowy odcinek ulicy Strzelców Bytomskich od skrzyżowania z ul. Narutowicza </a:t>
            </a:r>
            <a:br>
              <a:rPr lang="pl-PL" dirty="0"/>
            </a:br>
            <a:r>
              <a:rPr lang="pl-PL" dirty="0"/>
              <a:t>do ul. Jachtowej. Prace ruszą wkrótce, a czas </a:t>
            </a:r>
            <a:br>
              <a:rPr lang="pl-PL" dirty="0"/>
            </a:br>
            <a:r>
              <a:rPr lang="pl-PL" dirty="0"/>
              <a:t>ich realizacji przewidziano na 12–15 miesięcy. </a:t>
            </a:r>
          </a:p>
          <a:p>
            <a:pPr marL="0" indent="0">
              <a:buNone/>
            </a:pPr>
            <a:r>
              <a:rPr lang="pl-PL" dirty="0"/>
              <a:t>Koszt inwestycji wyniesie około 17,1 mln zł brutto i będzie ona współfinansowana ze środków, </a:t>
            </a:r>
            <a:br>
              <a:rPr lang="pl-PL" dirty="0"/>
            </a:br>
            <a:r>
              <a:rPr lang="pl-PL" dirty="0"/>
              <a:t>które miasto otrzymało z Rządowego Funduszu Polski Ład: Program Inwestycji Strategicznych.</a:t>
            </a:r>
          </a:p>
          <a:p>
            <a:pPr marL="0" indent="0">
              <a:buNone/>
            </a:pPr>
            <a:r>
              <a:rPr lang="pl-PL" b="1" dirty="0"/>
              <a:t>Rozbudowa ulicy Strzelców Bytomskich </a:t>
            </a:r>
            <a:br>
              <a:rPr lang="pl-PL" b="1" dirty="0"/>
            </a:br>
            <a:r>
              <a:rPr lang="pl-PL" b="1" dirty="0"/>
              <a:t>jest bowiem częścią większej inwestycji, </a:t>
            </a:r>
            <a:br>
              <a:rPr lang="pl-PL" b="1" dirty="0"/>
            </a:br>
            <a:r>
              <a:rPr lang="pl-PL" b="1" dirty="0"/>
              <a:t>która ma zapewnić w Gliwicach 8,5 km nowych bezpiecznych tras rowerowych</a:t>
            </a:r>
            <a:r>
              <a:rPr lang="pl-PL" dirty="0"/>
              <a:t>. 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79AD3A4-8039-45B7-94D3-971FBD084759}"/>
              </a:ext>
            </a:extLst>
          </p:cNvPr>
          <p:cNvSpPr/>
          <p:nvPr/>
        </p:nvSpPr>
        <p:spPr>
          <a:xfrm>
            <a:off x="8193398" y="6313956"/>
            <a:ext cx="3056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Fot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pl-PL" sz="1200" dirty="0">
                <a:solidFill>
                  <a:schemeClr val="bg1"/>
                </a:solidFill>
              </a:rPr>
              <a:t>F. Zabawa</a:t>
            </a:r>
            <a:r>
              <a:rPr lang="en-US" sz="1200" dirty="0">
                <a:solidFill>
                  <a:schemeClr val="bg1"/>
                </a:solidFill>
              </a:rPr>
              <a:t>/UM Gliwice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F51EE55-7188-462D-ACBD-43F692C27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48" y="433014"/>
            <a:ext cx="1506855" cy="15107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296FA9-4CDF-4C0F-AFB6-A57B45A2B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04" y="327286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89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794CA14-9C9F-457F-9156-7385D5B5B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94" y="1530227"/>
            <a:ext cx="8046464" cy="540901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3553777-05A4-463D-8356-A1CA06320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 flipH="1">
            <a:off x="-1116064" y="493034"/>
            <a:ext cx="12192001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2077926"/>
            <a:ext cx="4675793" cy="479902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b="1" dirty="0"/>
              <a:t>Prof. Victor </a:t>
            </a:r>
            <a:r>
              <a:rPr lang="pl-PL" b="1" dirty="0" err="1"/>
              <a:t>Ambros</a:t>
            </a:r>
            <a:r>
              <a:rPr lang="pl-PL" b="1" dirty="0"/>
              <a:t>, laureat ubiegłorocznej Nagrody Nobla </a:t>
            </a:r>
            <a:br>
              <a:rPr lang="pl-PL" b="1" dirty="0"/>
            </a:br>
            <a:r>
              <a:rPr lang="pl-PL" b="1" dirty="0"/>
              <a:t>w dziedzinie fizjologii lub medycyny, odebrał tytuł doktora honoris causa </a:t>
            </a:r>
            <a:br>
              <a:rPr lang="pl-PL" b="1" dirty="0"/>
            </a:br>
            <a:r>
              <a:rPr lang="pl-PL" b="1" dirty="0"/>
              <a:t>Politechniki Śląskiej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Gliwicka uczelnia </a:t>
            </a:r>
            <a:br>
              <a:rPr lang="pl-PL" dirty="0"/>
            </a:br>
            <a:r>
              <a:rPr lang="pl-PL" dirty="0"/>
              <a:t>jako pierwsza na świecie uhonorowała w ten sposób badacza-noblistę, </a:t>
            </a:r>
            <a:br>
              <a:rPr lang="pl-PL" dirty="0"/>
            </a:br>
            <a:r>
              <a:rPr lang="pl-PL" dirty="0"/>
              <a:t>który odkrył cząsteczki </a:t>
            </a:r>
            <a:r>
              <a:rPr lang="pl-PL" dirty="0" err="1"/>
              <a:t>mikroRNA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i zmienił reguły gry w biologii molekularnej. W imieniu mieszkańców Gliwic złożyłam gratulacje wybitnemu amerykańskiemu uczonemu, </a:t>
            </a:r>
            <a:br>
              <a:rPr lang="pl-PL" dirty="0"/>
            </a:br>
            <a:r>
              <a:rPr lang="pl-PL" dirty="0"/>
              <a:t>który ma polskie korzenie.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C362496-9A91-46D7-AB8B-AE1F4B8EF870}"/>
              </a:ext>
            </a:extLst>
          </p:cNvPr>
          <p:cNvSpPr/>
          <p:nvPr/>
        </p:nvSpPr>
        <p:spPr>
          <a:xfrm>
            <a:off x="9509287" y="6364966"/>
            <a:ext cx="19738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mat. Politechniki Śląskiej</a:t>
            </a: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9503D0-F9FD-4B72-B5A5-729BAC190954}"/>
              </a:ext>
            </a:extLst>
          </p:cNvPr>
          <p:cNvSpPr/>
          <p:nvPr/>
        </p:nvSpPr>
        <p:spPr>
          <a:xfrm>
            <a:off x="403841" y="864637"/>
            <a:ext cx="4748330" cy="787488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800" b="1" dirty="0"/>
              <a:t>Doktorat dla noblisty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00F09E40-DE95-4107-9F42-E6EA6368DDD7}"/>
              </a:ext>
            </a:extLst>
          </p:cNvPr>
          <p:cNvSpPr txBox="1">
            <a:spLocks/>
          </p:cNvSpPr>
          <p:nvPr/>
        </p:nvSpPr>
        <p:spPr>
          <a:xfrm>
            <a:off x="930309" y="742739"/>
            <a:ext cx="5319123" cy="53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l-PL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B28D97B-9134-4FB9-BBB9-F2DC04CE4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9432" y="565926"/>
            <a:ext cx="1512000" cy="151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BE1D0BB-8DFD-4C62-AC57-8DEF46ABE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534" y="317540"/>
            <a:ext cx="135371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E4D35D9-EF03-4225-89BF-4F16F5EF2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824" y="1725693"/>
            <a:ext cx="6838624" cy="513230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C3098DE-AF38-43A5-82D3-2E5C2F731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783220"/>
            <a:ext cx="11426179" cy="622096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716" y="1843576"/>
            <a:ext cx="5834244" cy="49466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Przy ul. Horsta Bienka 19 powstanie </a:t>
            </a:r>
            <a:r>
              <a:rPr lang="pl-PL" sz="2400" dirty="0" err="1"/>
              <a:t>aparthotel</a:t>
            </a:r>
            <a:r>
              <a:rPr lang="pl-PL" sz="2400" dirty="0"/>
              <a:t> Gliwickiego Zakładu Aktywności Zawodowej. </a:t>
            </a:r>
            <a:r>
              <a:rPr lang="pl-PL" sz="2400" b="1" dirty="0"/>
              <a:t>Zatrudnienie znajdzie w nim ponad 20 osób z niepełnosprawnościami</a:t>
            </a:r>
            <a:r>
              <a:rPr lang="pl-PL" sz="2400" dirty="0"/>
              <a:t>. </a:t>
            </a:r>
          </a:p>
          <a:p>
            <a:pPr marL="0" indent="0">
              <a:buNone/>
            </a:pPr>
            <a:r>
              <a:rPr lang="pl-PL" sz="2400" dirty="0"/>
              <a:t>W zabytkowej kamienicy powstanie </a:t>
            </a:r>
            <a:br>
              <a:rPr lang="pl-PL" sz="2400" dirty="0"/>
            </a:br>
            <a:r>
              <a:rPr lang="pl-PL" sz="2400" dirty="0"/>
              <a:t>10 komfortowych pokoi. </a:t>
            </a:r>
            <a:r>
              <a:rPr lang="pl-PL" sz="2400" b="1" dirty="0"/>
              <a:t>Nowa inwestycja </a:t>
            </a:r>
            <a:br>
              <a:rPr lang="pl-PL" sz="2400" b="1" dirty="0"/>
            </a:br>
            <a:r>
              <a:rPr lang="pl-PL" sz="2400" b="1" dirty="0"/>
              <a:t>to też ważny krok w kierunku rewitalizacji </a:t>
            </a:r>
            <a:br>
              <a:rPr lang="pl-PL" sz="2400" b="1" dirty="0"/>
            </a:br>
            <a:r>
              <a:rPr lang="pl-PL" sz="2400" b="1" dirty="0"/>
              <a:t>tej części miasta</a:t>
            </a:r>
            <a:r>
              <a:rPr lang="pl-PL" sz="2400" dirty="0"/>
              <a:t>.</a:t>
            </a:r>
          </a:p>
          <a:p>
            <a:pPr marL="0" indent="0">
              <a:buNone/>
            </a:pPr>
            <a:r>
              <a:rPr lang="pl-PL" sz="2400" dirty="0"/>
              <a:t>Miałam przyjemność przekazać symboliczny klucz do tej nieruchomości. Inwestycja zostanie sfinansowana z miejskiego budżetu oraz środków zewnętrznych (m.in.: PFRON), ale podjęte zostaną starania o pozyskanie dofinansowania również z innych źródeł. </a:t>
            </a:r>
          </a:p>
          <a:p>
            <a:pPr marL="0" lvl="0" indent="0">
              <a:buNone/>
            </a:pP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56736F1-659C-4F94-98A9-A5FDA99421A1}"/>
              </a:ext>
            </a:extLst>
          </p:cNvPr>
          <p:cNvSpPr/>
          <p:nvPr/>
        </p:nvSpPr>
        <p:spPr>
          <a:xfrm>
            <a:off x="6036962" y="871714"/>
            <a:ext cx="4388442" cy="646331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1D0CE08-399D-49DF-8102-561A4E731A64}"/>
              </a:ext>
            </a:extLst>
          </p:cNvPr>
          <p:cNvSpPr txBox="1"/>
          <p:nvPr/>
        </p:nvSpPr>
        <p:spPr>
          <a:xfrm>
            <a:off x="6172753" y="848192"/>
            <a:ext cx="417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3600" b="1" dirty="0">
                <a:solidFill>
                  <a:schemeClr val="bg1"/>
                </a:solidFill>
              </a:rPr>
              <a:t>Ważny projekt GZAZ</a:t>
            </a:r>
            <a:endParaRPr lang="pl-PL" sz="3600" dirty="0">
              <a:solidFill>
                <a:srgbClr val="134191"/>
              </a:solidFill>
            </a:endParaRP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C37DA0C9-2E01-4EF9-98C0-A29686956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66339" y="326461"/>
            <a:ext cx="1517115" cy="1517115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F1B567C-F352-4711-BCE1-135D48F17002}"/>
              </a:ext>
            </a:extLst>
          </p:cNvPr>
          <p:cNvSpPr/>
          <p:nvPr/>
        </p:nvSpPr>
        <p:spPr>
          <a:xfrm>
            <a:off x="1965546" y="6220879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</a:t>
            </a:r>
            <a:r>
              <a:rPr lang="pl-PL" sz="1200" dirty="0" err="1">
                <a:solidFill>
                  <a:schemeClr val="bg1"/>
                </a:solidFill>
              </a:rPr>
              <a:t>Mosquidron</a:t>
            </a:r>
            <a:r>
              <a:rPr lang="pl-PL" sz="1200" dirty="0">
                <a:solidFill>
                  <a:schemeClr val="bg1"/>
                </a:solidFill>
              </a:rPr>
              <a:t> / UM Gliwice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F8F0161-3E0C-4131-AC4D-6FE4511EE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29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981DEF-E16F-46C9-858B-58C25DD09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892" y="1741501"/>
            <a:ext cx="6176296" cy="51164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25B6D1D-E0F7-4705-A1C5-6F0E8F0B6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"/>
          <a:stretch/>
        </p:blipFill>
        <p:spPr>
          <a:xfrm>
            <a:off x="0" y="783220"/>
            <a:ext cx="11426179" cy="622096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1C7A7FE-847E-499D-8FD5-B47AC98D7A40}"/>
              </a:ext>
            </a:extLst>
          </p:cNvPr>
          <p:cNvSpPr/>
          <p:nvPr/>
        </p:nvSpPr>
        <p:spPr>
          <a:xfrm>
            <a:off x="6456051" y="556802"/>
            <a:ext cx="4373680" cy="674527"/>
          </a:xfrm>
          <a:prstGeom prst="rect">
            <a:avLst/>
          </a:prstGeom>
          <a:solidFill>
            <a:srgbClr val="4C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51A2B669-71B5-42F3-918F-8E108CBAC0A1}"/>
              </a:ext>
            </a:extLst>
          </p:cNvPr>
          <p:cNvSpPr txBox="1">
            <a:spLocks/>
          </p:cNvSpPr>
          <p:nvPr/>
        </p:nvSpPr>
        <p:spPr>
          <a:xfrm>
            <a:off x="6576434" y="625936"/>
            <a:ext cx="4253297" cy="536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400" b="1" dirty="0">
                <a:solidFill>
                  <a:schemeClr val="bg1"/>
                </a:solidFill>
                <a:latin typeface="+mn-lt"/>
              </a:rPr>
              <a:t>Zarząd Dróg Miejskich 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" y="356782"/>
            <a:ext cx="1340700" cy="36310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F0E48-DB8B-42DB-B852-8FB7D9B2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406" y="1983222"/>
            <a:ext cx="5507689" cy="4782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Został nim Dawid </a:t>
            </a:r>
            <a:r>
              <a:rPr lang="pl-PL" b="1" dirty="0" err="1"/>
              <a:t>Ochód</a:t>
            </a:r>
            <a:r>
              <a:rPr lang="pl-PL" b="1" dirty="0"/>
              <a:t>, związany </a:t>
            </a:r>
            <a:br>
              <a:rPr lang="pl-PL" b="1" dirty="0"/>
            </a:br>
            <a:r>
              <a:rPr lang="pl-PL" b="1" dirty="0"/>
              <a:t>z tą jednostką od kilkunastu lat. </a:t>
            </a:r>
            <a:r>
              <a:rPr lang="pl-PL" dirty="0"/>
              <a:t>Cieszę się, że swoją fachową wiedzę </a:t>
            </a:r>
            <a:br>
              <a:rPr lang="pl-PL" dirty="0"/>
            </a:br>
            <a:r>
              <a:rPr lang="pl-PL" dirty="0"/>
              <a:t>i duże doświadczenie będzie nadal wykorzystywał dla Gliwic.</a:t>
            </a:r>
            <a:endParaRPr lang="pl-PL" b="1" dirty="0"/>
          </a:p>
          <a:p>
            <a:pPr marL="0" indent="0">
              <a:buNone/>
            </a:pPr>
            <a:r>
              <a:rPr lang="pl-PL" dirty="0"/>
              <a:t>Dawid </a:t>
            </a:r>
            <a:r>
              <a:rPr lang="pl-PL" dirty="0" err="1"/>
              <a:t>Ochód</a:t>
            </a:r>
            <a:r>
              <a:rPr lang="pl-PL" dirty="0"/>
              <a:t> został wybrany </a:t>
            </a:r>
            <a:br>
              <a:rPr lang="pl-PL" dirty="0"/>
            </a:br>
            <a:r>
              <a:rPr lang="pl-PL" dirty="0"/>
              <a:t>na to stanowisko w wyniku konkursu, w którym rywalizował </a:t>
            </a:r>
            <a:br>
              <a:rPr lang="pl-PL" dirty="0"/>
            </a:br>
            <a:r>
              <a:rPr lang="pl-PL" dirty="0"/>
              <a:t>z pięcioma innymi kandydatami, </a:t>
            </a:r>
            <a:br>
              <a:rPr lang="pl-PL" dirty="0"/>
            </a:br>
            <a:r>
              <a:rPr lang="pl-PL" dirty="0"/>
              <a:t>a swoją nową funkcję objął </a:t>
            </a:r>
            <a:br>
              <a:rPr lang="pl-PL" dirty="0"/>
            </a:br>
            <a:r>
              <a:rPr lang="pl-PL" dirty="0"/>
              <a:t>od 1 maja.</a:t>
            </a:r>
          </a:p>
          <a:p>
            <a:pPr marL="0" lvl="0" indent="0">
              <a:buNone/>
            </a:pPr>
            <a:endParaRPr lang="pl-PL" sz="2000" dirty="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B6E6231-C2EC-4DE3-8A39-E674A2AC9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6109" y="229501"/>
            <a:ext cx="1512000" cy="1512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C7F3A18-599B-4AB4-9BBF-980C76F652D0}"/>
              </a:ext>
            </a:extLst>
          </p:cNvPr>
          <p:cNvSpPr/>
          <p:nvPr/>
        </p:nvSpPr>
        <p:spPr>
          <a:xfrm>
            <a:off x="376854" y="6122983"/>
            <a:ext cx="26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fot. Archiwum prywatne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7B574902-B1BC-431E-99C9-F35E7C26A3C0}"/>
              </a:ext>
            </a:extLst>
          </p:cNvPr>
          <p:cNvSpPr txBox="1">
            <a:spLocks/>
          </p:cNvSpPr>
          <p:nvPr/>
        </p:nvSpPr>
        <p:spPr>
          <a:xfrm>
            <a:off x="6364938" y="1309363"/>
            <a:ext cx="4350860" cy="536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 nowego dyrektora</a:t>
            </a:r>
          </a:p>
        </p:txBody>
      </p:sp>
    </p:spTree>
    <p:extLst>
      <p:ext uri="{BB962C8B-B14F-4D97-AF65-F5344CB8AC3E}">
        <p14:creationId xmlns:p14="http://schemas.microsoft.com/office/powerpoint/2010/main" val="218543558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2152</Words>
  <Application>Microsoft Office PowerPoint</Application>
  <PresentationFormat>Panoramiczny</PresentationFormat>
  <Paragraphs>148</Paragraphs>
  <Slides>25</Slides>
  <Notes>25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Ubuntu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Zespół rozpoczyna pracę</vt:lpstr>
      <vt:lpstr>Prezentacja programu PowerPoint</vt:lpstr>
      <vt:lpstr>Prezentacja programu PowerPoint</vt:lpstr>
      <vt:lpstr>Prezentacja programu PowerPoint</vt:lpstr>
      <vt:lpstr>Rakietki w ruch!</vt:lpstr>
      <vt:lpstr>Piast w drodze do finału</vt:lpstr>
      <vt:lpstr>Prezentacja programu PowerPoint</vt:lpstr>
      <vt:lpstr>Prezentacja programu PowerPoint</vt:lpstr>
      <vt:lpstr>Prezentacja programu PowerPoint</vt:lpstr>
      <vt:lpstr>Młodzi na scenie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Paliczka Katarzyna (zablokowane przeniesienie)</dc:creator>
  <cp:lastModifiedBy>Paliczka Katarzyna (zablokowane przeniesienie)</cp:lastModifiedBy>
  <cp:revision>65</cp:revision>
  <cp:lastPrinted>2025-05-15T10:40:14Z</cp:lastPrinted>
  <dcterms:created xsi:type="dcterms:W3CDTF">2025-05-07T09:39:02Z</dcterms:created>
  <dcterms:modified xsi:type="dcterms:W3CDTF">2025-05-15T10:47:01Z</dcterms:modified>
</cp:coreProperties>
</file>